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08" r:id="rId4"/>
    <p:sldMasterId id="2147483720" r:id="rId5"/>
  </p:sldMasterIdLst>
  <p:notesMasterIdLst>
    <p:notesMasterId r:id="rId88"/>
  </p:notesMasterIdLst>
  <p:sldIdLst>
    <p:sldId id="256" r:id="rId6"/>
    <p:sldId id="289" r:id="rId7"/>
    <p:sldId id="346" r:id="rId8"/>
    <p:sldId id="260" r:id="rId9"/>
    <p:sldId id="276" r:id="rId10"/>
    <p:sldId id="295" r:id="rId11"/>
    <p:sldId id="291" r:id="rId12"/>
    <p:sldId id="277" r:id="rId13"/>
    <p:sldId id="299" r:id="rId14"/>
    <p:sldId id="314" r:id="rId15"/>
    <p:sldId id="315" r:id="rId16"/>
    <p:sldId id="297" r:id="rId17"/>
    <p:sldId id="340" r:id="rId18"/>
    <p:sldId id="341" r:id="rId19"/>
    <p:sldId id="271" r:id="rId20"/>
    <p:sldId id="270" r:id="rId21"/>
    <p:sldId id="266" r:id="rId22"/>
    <p:sldId id="298" r:id="rId23"/>
    <p:sldId id="300" r:id="rId24"/>
    <p:sldId id="301" r:id="rId25"/>
    <p:sldId id="258" r:id="rId26"/>
    <p:sldId id="259" r:id="rId27"/>
    <p:sldId id="302" r:id="rId28"/>
    <p:sldId id="303" r:id="rId29"/>
    <p:sldId id="327" r:id="rId30"/>
    <p:sldId id="328" r:id="rId31"/>
    <p:sldId id="329" r:id="rId32"/>
    <p:sldId id="330" r:id="rId33"/>
    <p:sldId id="331" r:id="rId34"/>
    <p:sldId id="332" r:id="rId35"/>
    <p:sldId id="274" r:id="rId36"/>
    <p:sldId id="262" r:id="rId37"/>
    <p:sldId id="282" r:id="rId38"/>
    <p:sldId id="290" r:id="rId39"/>
    <p:sldId id="264" r:id="rId40"/>
    <p:sldId id="279" r:id="rId41"/>
    <p:sldId id="307" r:id="rId42"/>
    <p:sldId id="265" r:id="rId43"/>
    <p:sldId id="268" r:id="rId44"/>
    <p:sldId id="308" r:id="rId45"/>
    <p:sldId id="342" r:id="rId46"/>
    <p:sldId id="343" r:id="rId47"/>
    <p:sldId id="333" r:id="rId48"/>
    <p:sldId id="344" r:id="rId49"/>
    <p:sldId id="334" r:id="rId50"/>
    <p:sldId id="338" r:id="rId51"/>
    <p:sldId id="339" r:id="rId52"/>
    <p:sldId id="335" r:id="rId53"/>
    <p:sldId id="336" r:id="rId54"/>
    <p:sldId id="349" r:id="rId55"/>
    <p:sldId id="350" r:id="rId56"/>
    <p:sldId id="337" r:id="rId57"/>
    <p:sldId id="280" r:id="rId58"/>
    <p:sldId id="278" r:id="rId59"/>
    <p:sldId id="293" r:id="rId60"/>
    <p:sldId id="257" r:id="rId61"/>
    <p:sldId id="263" r:id="rId62"/>
    <p:sldId id="287" r:id="rId63"/>
    <p:sldId id="347" r:id="rId64"/>
    <p:sldId id="283" r:id="rId65"/>
    <p:sldId id="306" r:id="rId66"/>
    <p:sldId id="313" r:id="rId67"/>
    <p:sldId id="345" r:id="rId68"/>
    <p:sldId id="288" r:id="rId69"/>
    <p:sldId id="310" r:id="rId70"/>
    <p:sldId id="304" r:id="rId71"/>
    <p:sldId id="309" r:id="rId72"/>
    <p:sldId id="267" r:id="rId73"/>
    <p:sldId id="284" r:id="rId74"/>
    <p:sldId id="311" r:id="rId75"/>
    <p:sldId id="322" r:id="rId76"/>
    <p:sldId id="275" r:id="rId77"/>
    <p:sldId id="285" r:id="rId78"/>
    <p:sldId id="286" r:id="rId79"/>
    <p:sldId id="292" r:id="rId80"/>
    <p:sldId id="318" r:id="rId81"/>
    <p:sldId id="305" r:id="rId82"/>
    <p:sldId id="324" r:id="rId83"/>
    <p:sldId id="325" r:id="rId84"/>
    <p:sldId id="281" r:id="rId85"/>
    <p:sldId id="294" r:id="rId86"/>
    <p:sldId id="351"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91896" autoAdjust="0"/>
  </p:normalViewPr>
  <p:slideViewPr>
    <p:cSldViewPr>
      <p:cViewPr varScale="1">
        <p:scale>
          <a:sx n="54" d="100"/>
          <a:sy n="54" d="100"/>
        </p:scale>
        <p:origin x="1604" y="48"/>
      </p:cViewPr>
      <p:guideLst>
        <p:guide orient="horz" pos="2160"/>
        <p:guide pos="2880"/>
      </p:guideLst>
    </p:cSldViewPr>
  </p:slideViewPr>
  <p:outlineViewPr>
    <p:cViewPr>
      <p:scale>
        <a:sx n="33" d="100"/>
        <a:sy n="33" d="100"/>
      </p:scale>
      <p:origin x="0" y="-11716"/>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628"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10C72-B616-46DA-AD7B-A94146D62925}" type="datetimeFigureOut">
              <a:rPr lang="en-US" smtClean="0"/>
              <a:pPr/>
              <a:t>4/5/2022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200246-4914-4B3A-A9D9-302B7DDE1FE1}" type="slidenum">
              <a:rPr lang="en-US" smtClean="0"/>
              <a:pPr/>
              <a:t>‹#›</a:t>
            </a:fld>
            <a:endParaRPr lang="en-US" dirty="0"/>
          </a:p>
        </p:txBody>
      </p:sp>
    </p:spTree>
    <p:extLst>
      <p:ext uri="{BB962C8B-B14F-4D97-AF65-F5344CB8AC3E}">
        <p14:creationId xmlns:p14="http://schemas.microsoft.com/office/powerpoint/2010/main" val="2295726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inviting us to your meeting. We love introducing our sport  to fellow horse people. A little history might be helpful.</a:t>
            </a:r>
          </a:p>
          <a:p>
            <a:r>
              <a:rPr lang="en-US" dirty="0"/>
              <a:t>1981 Cliff Pladsen, in MN, created CMO as an educational and fun game for his family while trail riding.  Dave’s job moved us to MN in 1986 and we discovered CMO in 1987 or so. It was a way to meet horse people  who were fun to be with and gave us (especially Dave) something to do while trail riding – a purpose. When we moved back to IN in 1991, we started the IN/IL chapter to meet those same fun people.</a:t>
            </a:r>
          </a:p>
          <a:p>
            <a:r>
              <a:rPr lang="en-US" dirty="0"/>
              <a:t> </a:t>
            </a:r>
          </a:p>
        </p:txBody>
      </p:sp>
      <p:sp>
        <p:nvSpPr>
          <p:cNvPr id="4" name="Slide Number Placeholder 3"/>
          <p:cNvSpPr>
            <a:spLocks noGrp="1"/>
          </p:cNvSpPr>
          <p:nvPr>
            <p:ph type="sldNum" sz="quarter" idx="10"/>
          </p:nvPr>
        </p:nvSpPr>
        <p:spPr/>
        <p:txBody>
          <a:bodyPr/>
          <a:lstStyle/>
          <a:p>
            <a:fld id="{E6200246-4914-4B3A-A9D9-302B7DDE1FE1}" type="slidenum">
              <a:rPr lang="en-US" smtClean="0"/>
              <a:pPr/>
              <a:t>1</a:t>
            </a:fld>
            <a:endParaRPr lang="en-US" dirty="0"/>
          </a:p>
        </p:txBody>
      </p:sp>
    </p:spTree>
    <p:extLst>
      <p:ext uri="{BB962C8B-B14F-4D97-AF65-F5344CB8AC3E}">
        <p14:creationId xmlns:p14="http://schemas.microsoft.com/office/powerpoint/2010/main" val="4061835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11</a:t>
            </a:fld>
            <a:endParaRPr lang="en-US" dirty="0"/>
          </a:p>
        </p:txBody>
      </p:sp>
    </p:spTree>
    <p:extLst>
      <p:ext uri="{BB962C8B-B14F-4D97-AF65-F5344CB8AC3E}">
        <p14:creationId xmlns:p14="http://schemas.microsoft.com/office/powerpoint/2010/main" val="3505426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12</a:t>
            </a:fld>
            <a:endParaRPr lang="en-US" dirty="0"/>
          </a:p>
        </p:txBody>
      </p:sp>
    </p:spTree>
    <p:extLst>
      <p:ext uri="{BB962C8B-B14F-4D97-AF65-F5344CB8AC3E}">
        <p14:creationId xmlns:p14="http://schemas.microsoft.com/office/powerpoint/2010/main" val="151356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CMO isn’t just for amblers – some teams are very competitive.</a:t>
            </a:r>
          </a:p>
        </p:txBody>
      </p:sp>
      <p:sp>
        <p:nvSpPr>
          <p:cNvPr id="4" name="Slide Number Placeholder 3"/>
          <p:cNvSpPr>
            <a:spLocks noGrp="1"/>
          </p:cNvSpPr>
          <p:nvPr>
            <p:ph type="sldNum" sz="quarter" idx="5"/>
          </p:nvPr>
        </p:nvSpPr>
        <p:spPr/>
        <p:txBody>
          <a:bodyPr/>
          <a:lstStyle/>
          <a:p>
            <a:fld id="{E6200246-4914-4B3A-A9D9-302B7DDE1FE1}" type="slidenum">
              <a:rPr lang="en-US" smtClean="0"/>
              <a:pPr/>
              <a:t>13</a:t>
            </a:fld>
            <a:endParaRPr lang="en-US" dirty="0"/>
          </a:p>
        </p:txBody>
      </p:sp>
    </p:spTree>
    <p:extLst>
      <p:ext uri="{BB962C8B-B14F-4D97-AF65-F5344CB8AC3E}">
        <p14:creationId xmlns:p14="http://schemas.microsoft.com/office/powerpoint/2010/main" val="125774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ready to go out – check out the cool hell hats!</a:t>
            </a:r>
          </a:p>
        </p:txBody>
      </p:sp>
      <p:sp>
        <p:nvSpPr>
          <p:cNvPr id="4" name="Slide Number Placeholder 3"/>
          <p:cNvSpPr>
            <a:spLocks noGrp="1"/>
          </p:cNvSpPr>
          <p:nvPr>
            <p:ph type="sldNum" sz="quarter" idx="5"/>
          </p:nvPr>
        </p:nvSpPr>
        <p:spPr/>
        <p:txBody>
          <a:bodyPr/>
          <a:lstStyle/>
          <a:p>
            <a:fld id="{E6200246-4914-4B3A-A9D9-302B7DDE1FE1}" type="slidenum">
              <a:rPr lang="en-US" smtClean="0"/>
              <a:pPr/>
              <a:t>14</a:t>
            </a:fld>
            <a:endParaRPr lang="en-US" dirty="0"/>
          </a:p>
        </p:txBody>
      </p:sp>
    </p:spTree>
    <p:extLst>
      <p:ext uri="{BB962C8B-B14F-4D97-AF65-F5344CB8AC3E}">
        <p14:creationId xmlns:p14="http://schemas.microsoft.com/office/powerpoint/2010/main" val="8584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3200">
                <a:solidFill>
                  <a:schemeClr val="tx1"/>
                </a:solidFill>
                <a:latin typeface="Comic Sans MS" pitchFamily="66" charset="0"/>
              </a:defRPr>
            </a:lvl1pPr>
            <a:lvl2pPr marL="742950" indent="-285750" eaLnBrk="0" hangingPunct="0">
              <a:defRPr sz="3200">
                <a:solidFill>
                  <a:schemeClr val="tx1"/>
                </a:solidFill>
                <a:latin typeface="Comic Sans MS" pitchFamily="66" charset="0"/>
              </a:defRPr>
            </a:lvl2pPr>
            <a:lvl3pPr marL="1143000" indent="-228600" eaLnBrk="0" hangingPunct="0">
              <a:defRPr sz="3200">
                <a:solidFill>
                  <a:schemeClr val="tx1"/>
                </a:solidFill>
                <a:latin typeface="Comic Sans MS" pitchFamily="66" charset="0"/>
              </a:defRPr>
            </a:lvl3pPr>
            <a:lvl4pPr marL="1600200" indent="-228600" eaLnBrk="0" hangingPunct="0">
              <a:defRPr sz="3200">
                <a:solidFill>
                  <a:schemeClr val="tx1"/>
                </a:solidFill>
                <a:latin typeface="Comic Sans MS" pitchFamily="66" charset="0"/>
              </a:defRPr>
            </a:lvl4pPr>
            <a:lvl5pPr marL="2057400" indent="-228600" eaLnBrk="0" hangingPunct="0">
              <a:defRPr sz="3200">
                <a:solidFill>
                  <a:schemeClr val="tx1"/>
                </a:solidFill>
                <a:latin typeface="Comic Sans MS" pitchFamily="66" charset="0"/>
              </a:defRPr>
            </a:lvl5pPr>
            <a:lvl6pPr marL="25146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6pPr>
            <a:lvl7pPr marL="29718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7pPr>
            <a:lvl8pPr marL="34290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8pPr>
            <a:lvl9pPr marL="38862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9pPr>
          </a:lstStyle>
          <a:p>
            <a:pPr eaLnBrk="1" hangingPunct="1">
              <a:buClr>
                <a:srgbClr val="0000FF"/>
              </a:buClr>
            </a:pPr>
            <a:fld id="{D08C0EDA-61AA-40FF-9242-4D7AFC2DFF77}" type="slidenum">
              <a:rPr lang="en-US" sz="1200">
                <a:solidFill>
                  <a:prstClr val="black"/>
                </a:solidFill>
                <a:latin typeface="Arial" charset="0"/>
              </a:rPr>
              <a:pPr eaLnBrk="1" hangingPunct="1">
                <a:buClr>
                  <a:srgbClr val="0000FF"/>
                </a:buClr>
              </a:pPr>
              <a:t>15</a:t>
            </a:fld>
            <a:endParaRPr lang="en-US" sz="1200" dirty="0">
              <a:solidFill>
                <a:prstClr val="black"/>
              </a:solidFill>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dirty="0"/>
              <a:t>CMO has been described as a treasure hunt on horseback – both horses and</a:t>
            </a:r>
            <a:r>
              <a:rPr lang="en-US" baseline="0" dirty="0"/>
              <a:t> riders earn points for markers found. If you find all the markers, you and your horse earn 10 points. From all those who found all the markers, the team or individual who has the shortest time, wins, and gets 6 additional points. Second place gets 5 points, etc. These points result in season and cumulative lifetime awards at both the state and national level.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3200">
                <a:solidFill>
                  <a:schemeClr val="tx1"/>
                </a:solidFill>
                <a:latin typeface="Comic Sans MS" pitchFamily="66" charset="0"/>
              </a:defRPr>
            </a:lvl1pPr>
            <a:lvl2pPr marL="742950" indent="-285750" eaLnBrk="0" hangingPunct="0">
              <a:defRPr sz="3200">
                <a:solidFill>
                  <a:schemeClr val="tx1"/>
                </a:solidFill>
                <a:latin typeface="Comic Sans MS" pitchFamily="66" charset="0"/>
              </a:defRPr>
            </a:lvl2pPr>
            <a:lvl3pPr marL="1143000" indent="-228600" eaLnBrk="0" hangingPunct="0">
              <a:defRPr sz="3200">
                <a:solidFill>
                  <a:schemeClr val="tx1"/>
                </a:solidFill>
                <a:latin typeface="Comic Sans MS" pitchFamily="66" charset="0"/>
              </a:defRPr>
            </a:lvl3pPr>
            <a:lvl4pPr marL="1600200" indent="-228600" eaLnBrk="0" hangingPunct="0">
              <a:defRPr sz="3200">
                <a:solidFill>
                  <a:schemeClr val="tx1"/>
                </a:solidFill>
                <a:latin typeface="Comic Sans MS" pitchFamily="66" charset="0"/>
              </a:defRPr>
            </a:lvl4pPr>
            <a:lvl5pPr marL="2057400" indent="-228600" eaLnBrk="0" hangingPunct="0">
              <a:defRPr sz="3200">
                <a:solidFill>
                  <a:schemeClr val="tx1"/>
                </a:solidFill>
                <a:latin typeface="Comic Sans MS" pitchFamily="66" charset="0"/>
              </a:defRPr>
            </a:lvl5pPr>
            <a:lvl6pPr marL="25146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6pPr>
            <a:lvl7pPr marL="29718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7pPr>
            <a:lvl8pPr marL="34290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8pPr>
            <a:lvl9pPr marL="38862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9pPr>
          </a:lstStyle>
          <a:p>
            <a:pPr eaLnBrk="1" hangingPunct="1">
              <a:buClr>
                <a:srgbClr val="0000FF"/>
              </a:buClr>
            </a:pPr>
            <a:fld id="{5DD5A91C-AF21-42B9-8F8E-2140A7B25704}" type="slidenum">
              <a:rPr lang="en-US" sz="1200">
                <a:solidFill>
                  <a:prstClr val="black"/>
                </a:solidFill>
                <a:latin typeface="Arial" charset="0"/>
              </a:rPr>
              <a:pPr eaLnBrk="1" hangingPunct="1">
                <a:buClr>
                  <a:srgbClr val="0000FF"/>
                </a:buClr>
              </a:pPr>
              <a:t>16</a:t>
            </a:fld>
            <a:endParaRPr lang="en-US" sz="1200" dirty="0">
              <a:solidFill>
                <a:prstClr val="black"/>
              </a:solidFill>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dirty="0"/>
              <a:t>OK, so what do you need to compete? The only real requirement is a compass – which basically is a device for determining which way is NORTH, and a pencil for writing down the letters that are on the plates when you find them.</a:t>
            </a:r>
          </a:p>
          <a:p>
            <a:pPr eaLnBrk="1" hangingPunct="1"/>
            <a:r>
              <a:rPr lang="en-US" dirty="0"/>
              <a:t>“Orienteering” type compasses are readily available and feature a baseplate, a moveable dial and a double ended needle that floats freely - ideally in liquid. This makes it “settle” faster – a real bonus when your horse is moving around.</a:t>
            </a:r>
          </a:p>
          <a:p>
            <a:pPr eaLnBrk="1" hangingPunct="1"/>
            <a:endParaRPr lang="en-US" dirty="0"/>
          </a:p>
          <a:p>
            <a:pPr eaLnBrk="1" hangingPunct="1"/>
            <a:r>
              <a:rPr lang="en-US" dirty="0"/>
              <a:t>We have found a fisherman’s vest is handy to keep your compass and pen or pencil from getting lost and has pockets for snacks, water, first aid or emergency items. </a:t>
            </a:r>
          </a:p>
          <a:p>
            <a:pPr eaLnBrk="1" hangingPunct="1"/>
            <a:r>
              <a:rPr lang="en-US" dirty="0"/>
              <a:t>Ride your horse in any gear that is comfortable for you both. </a:t>
            </a:r>
          </a:p>
          <a:p>
            <a:pPr eaLnBrk="1" hangingPunct="1"/>
            <a:r>
              <a:rPr lang="en-US" dirty="0"/>
              <a:t>We strongly recommend helmets and cell phones be a standard part of your kit whenever riding.</a:t>
            </a:r>
          </a:p>
          <a:p>
            <a:pPr eaLnBrk="1" hangingPunct="1"/>
            <a:r>
              <a:rPr lang="en-US" dirty="0"/>
              <a:t>You will receive your map when you start out and many of us like to have them in a plastic sleeve – helps keep them readable and in one piece.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pre-ride meeting the ride manager will show you a blank map of the trail system and tell you about any hazards or rules that apply to that area. There will be a marker set up in the campground area, that you can practice finding on foot. </a:t>
            </a:r>
          </a:p>
        </p:txBody>
      </p:sp>
      <p:sp>
        <p:nvSpPr>
          <p:cNvPr id="4" name="Slide Number Placeholder 3"/>
          <p:cNvSpPr>
            <a:spLocks noGrp="1"/>
          </p:cNvSpPr>
          <p:nvPr>
            <p:ph type="sldNum" sz="quarter" idx="10"/>
          </p:nvPr>
        </p:nvSpPr>
        <p:spPr/>
        <p:txBody>
          <a:bodyPr/>
          <a:lstStyle/>
          <a:p>
            <a:fld id="{E6200246-4914-4B3A-A9D9-302B7DDE1FE1}" type="slidenum">
              <a:rPr lang="en-US" smtClean="0"/>
              <a:pPr/>
              <a:t>17</a:t>
            </a:fld>
            <a:endParaRPr lang="en-US" dirty="0"/>
          </a:p>
        </p:txBody>
      </p:sp>
    </p:spTree>
    <p:extLst>
      <p:ext uri="{BB962C8B-B14F-4D97-AF65-F5344CB8AC3E}">
        <p14:creationId xmlns:p14="http://schemas.microsoft.com/office/powerpoint/2010/main" val="2054732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a:t>
            </a:r>
            <a:r>
              <a:rPr lang="en-US" baseline="0" dirty="0"/>
              <a:t> starts when the Ride manager hands out the maps. Teams are sent out at intervals of 10-15 minutes.</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18</a:t>
            </a:fld>
            <a:endParaRPr lang="en-US" dirty="0"/>
          </a:p>
        </p:txBody>
      </p:sp>
    </p:spTree>
    <p:extLst>
      <p:ext uri="{BB962C8B-B14F-4D97-AF65-F5344CB8AC3E}">
        <p14:creationId xmlns:p14="http://schemas.microsoft.com/office/powerpoint/2010/main" val="2114708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a:t>
            </a:r>
            <a:r>
              <a:rPr lang="en-US" baseline="0" dirty="0"/>
              <a:t> of the area to be ridden is on one side – with the general location of the “markers” or plates shown by numbered circles.</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19</a:t>
            </a:fld>
            <a:endParaRPr lang="en-US" dirty="0"/>
          </a:p>
        </p:txBody>
      </p:sp>
    </p:spTree>
    <p:extLst>
      <p:ext uri="{BB962C8B-B14F-4D97-AF65-F5344CB8AC3E}">
        <p14:creationId xmlns:p14="http://schemas.microsoft.com/office/powerpoint/2010/main" val="2290068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side</a:t>
            </a:r>
            <a:r>
              <a:rPr lang="en-US" baseline="0" dirty="0"/>
              <a:t> are clues corresponding to the numbered circles that will help you find the plates.</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20</a:t>
            </a:fld>
            <a:endParaRPr lang="en-US" dirty="0"/>
          </a:p>
        </p:txBody>
      </p:sp>
    </p:spTree>
    <p:extLst>
      <p:ext uri="{BB962C8B-B14F-4D97-AF65-F5344CB8AC3E}">
        <p14:creationId xmlns:p14="http://schemas.microsoft.com/office/powerpoint/2010/main" val="246025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Roxie Bank and Cecelia Wozniak  came to the first IN/IL CMO in 1992 at Kankakee State Park. </a:t>
            </a:r>
          </a:p>
          <a:p>
            <a:endParaRPr lang="en-US" dirty="0"/>
          </a:p>
          <a:p>
            <a:r>
              <a:rPr lang="en-US" dirty="0"/>
              <a:t>John and Kathy Haas were at that first CMO in 1992, also, and are still active</a:t>
            </a:r>
            <a:r>
              <a:rPr lang="en-US" baseline="0" dirty="0"/>
              <a:t> today. Here with their daughter, Kristin who is now bringing her daughter.</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2012, we celebrated our first 20 years of CMO in IN/IL. In 2022 it will be 30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2</a:t>
            </a:fld>
            <a:endParaRPr lang="en-US" dirty="0"/>
          </a:p>
        </p:txBody>
      </p:sp>
    </p:spTree>
    <p:extLst>
      <p:ext uri="{BB962C8B-B14F-4D97-AF65-F5344CB8AC3E}">
        <p14:creationId xmlns:p14="http://schemas.microsoft.com/office/powerpoint/2010/main" val="3166581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 few minutes looking at your map and deciding on your best route through</a:t>
            </a:r>
            <a:r>
              <a:rPr lang="en-US" baseline="0" dirty="0"/>
              <a:t> the trails.</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21</a:t>
            </a:fld>
            <a:endParaRPr lang="en-US" dirty="0"/>
          </a:p>
        </p:txBody>
      </p:sp>
    </p:spTree>
    <p:extLst>
      <p:ext uri="{BB962C8B-B14F-4D97-AF65-F5344CB8AC3E}">
        <p14:creationId xmlns:p14="http://schemas.microsoft.com/office/powerpoint/2010/main" val="3874750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decided which marker to find first, off you go.</a:t>
            </a:r>
          </a:p>
        </p:txBody>
      </p:sp>
      <p:sp>
        <p:nvSpPr>
          <p:cNvPr id="4" name="Slide Number Placeholder 3"/>
          <p:cNvSpPr>
            <a:spLocks noGrp="1"/>
          </p:cNvSpPr>
          <p:nvPr>
            <p:ph type="sldNum" sz="quarter" idx="10"/>
          </p:nvPr>
        </p:nvSpPr>
        <p:spPr/>
        <p:txBody>
          <a:bodyPr/>
          <a:lstStyle/>
          <a:p>
            <a:fld id="{E6200246-4914-4B3A-A9D9-302B7DDE1FE1}" type="slidenum">
              <a:rPr lang="en-US" smtClean="0"/>
              <a:pPr/>
              <a:t>22</a:t>
            </a:fld>
            <a:endParaRPr lang="en-US" dirty="0"/>
          </a:p>
        </p:txBody>
      </p:sp>
    </p:spTree>
    <p:extLst>
      <p:ext uri="{BB962C8B-B14F-4D97-AF65-F5344CB8AC3E}">
        <p14:creationId xmlns:p14="http://schemas.microsoft.com/office/powerpoint/2010/main" val="361185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your map and pay attention to natural features – creek crossings, ponds, trail intersections. </a:t>
            </a:r>
            <a:r>
              <a:rPr lang="en-US" sz="1800" dirty="0">
                <a:effectLst/>
                <a:latin typeface="Arial" panose="020B0604020202020204" pitchFamily="34" charset="0"/>
                <a:ea typeface="Calibri" panose="020F0502020204030204" pitchFamily="34" charset="0"/>
              </a:rPr>
              <a:t>to find the circled areas.</a:t>
            </a:r>
            <a:r>
              <a:rPr lang="en-US" baseline="0" dirty="0"/>
              <a:t> </a:t>
            </a:r>
            <a:r>
              <a:rPr lang="en-US" dirty="0"/>
              <a:t>Let’s look at #16.</a:t>
            </a:r>
          </a:p>
        </p:txBody>
      </p:sp>
      <p:sp>
        <p:nvSpPr>
          <p:cNvPr id="4" name="Slide Number Placeholder 3"/>
          <p:cNvSpPr>
            <a:spLocks noGrp="1"/>
          </p:cNvSpPr>
          <p:nvPr>
            <p:ph type="sldNum" sz="quarter" idx="10"/>
          </p:nvPr>
        </p:nvSpPr>
        <p:spPr/>
        <p:txBody>
          <a:bodyPr/>
          <a:lstStyle/>
          <a:p>
            <a:fld id="{E6200246-4914-4B3A-A9D9-302B7DDE1FE1}" type="slidenum">
              <a:rPr lang="en-US" smtClean="0"/>
              <a:pPr/>
              <a:t>23</a:t>
            </a:fld>
            <a:endParaRPr lang="en-US" dirty="0"/>
          </a:p>
        </p:txBody>
      </p:sp>
    </p:spTree>
    <p:extLst>
      <p:ext uri="{BB962C8B-B14F-4D97-AF65-F5344CB8AC3E}">
        <p14:creationId xmlns:p14="http://schemas.microsoft.com/office/powerpoint/2010/main" val="3511155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Lookfor</a:t>
            </a:r>
            <a:r>
              <a:rPr lang="en-US" dirty="0"/>
              <a:t> the landmarks described for that number. </a:t>
            </a:r>
          </a:p>
        </p:txBody>
      </p:sp>
      <p:sp>
        <p:nvSpPr>
          <p:cNvPr id="4" name="Slide Number Placeholder 3"/>
          <p:cNvSpPr>
            <a:spLocks noGrp="1"/>
          </p:cNvSpPr>
          <p:nvPr>
            <p:ph type="sldNum" sz="quarter" idx="10"/>
          </p:nvPr>
        </p:nvSpPr>
        <p:spPr/>
        <p:txBody>
          <a:bodyPr/>
          <a:lstStyle/>
          <a:p>
            <a:fld id="{E6200246-4914-4B3A-A9D9-302B7DDE1FE1}" type="slidenum">
              <a:rPr lang="en-US" smtClean="0"/>
              <a:pPr/>
              <a:t>24</a:t>
            </a:fld>
            <a:endParaRPr lang="en-US" dirty="0"/>
          </a:p>
        </p:txBody>
      </p:sp>
    </p:spTree>
    <p:extLst>
      <p:ext uri="{BB962C8B-B14F-4D97-AF65-F5344CB8AC3E}">
        <p14:creationId xmlns:p14="http://schemas.microsoft.com/office/powerpoint/2010/main" val="82213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plate will always be somewhere within the circle. The landmarks may or may not be in the circle. </a:t>
            </a:r>
          </a:p>
        </p:txBody>
      </p:sp>
      <p:sp>
        <p:nvSpPr>
          <p:cNvPr id="4" name="Slide Number Placeholder 3"/>
          <p:cNvSpPr>
            <a:spLocks noGrp="1"/>
          </p:cNvSpPr>
          <p:nvPr>
            <p:ph type="sldNum" sz="quarter" idx="5"/>
          </p:nvPr>
        </p:nvSpPr>
        <p:spPr/>
        <p:txBody>
          <a:bodyPr/>
          <a:lstStyle/>
          <a:p>
            <a:fld id="{E6200246-4914-4B3A-A9D9-302B7DDE1FE1}" type="slidenum">
              <a:rPr lang="en-US" smtClean="0"/>
              <a:pPr/>
              <a:t>25</a:t>
            </a:fld>
            <a:endParaRPr lang="en-US" dirty="0"/>
          </a:p>
        </p:txBody>
      </p:sp>
    </p:spTree>
    <p:extLst>
      <p:ext uri="{BB962C8B-B14F-4D97-AF65-F5344CB8AC3E}">
        <p14:creationId xmlns:p14="http://schemas.microsoft.com/office/powerpoint/2010/main" val="1874017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one of the landmarks – The left turn arrow at the north end of the trail.</a:t>
            </a:r>
          </a:p>
        </p:txBody>
      </p:sp>
      <p:sp>
        <p:nvSpPr>
          <p:cNvPr id="4" name="Slide Number Placeholder 3"/>
          <p:cNvSpPr>
            <a:spLocks noGrp="1"/>
          </p:cNvSpPr>
          <p:nvPr>
            <p:ph type="sldNum" sz="quarter" idx="5"/>
          </p:nvPr>
        </p:nvSpPr>
        <p:spPr/>
        <p:txBody>
          <a:bodyPr/>
          <a:lstStyle/>
          <a:p>
            <a:fld id="{E6200246-4914-4B3A-A9D9-302B7DDE1FE1}" type="slidenum">
              <a:rPr lang="en-US" smtClean="0"/>
              <a:pPr/>
              <a:t>26</a:t>
            </a:fld>
            <a:endParaRPr lang="en-US" dirty="0"/>
          </a:p>
        </p:txBody>
      </p:sp>
    </p:spTree>
    <p:extLst>
      <p:ext uri="{BB962C8B-B14F-4D97-AF65-F5344CB8AC3E}">
        <p14:creationId xmlns:p14="http://schemas.microsoft.com/office/powerpoint/2010/main" val="2949392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second landmark – the small tree with an orange ribbon.</a:t>
            </a:r>
          </a:p>
        </p:txBody>
      </p:sp>
      <p:sp>
        <p:nvSpPr>
          <p:cNvPr id="4" name="Slide Number Placeholder 3"/>
          <p:cNvSpPr>
            <a:spLocks noGrp="1"/>
          </p:cNvSpPr>
          <p:nvPr>
            <p:ph type="sldNum" sz="quarter" idx="5"/>
          </p:nvPr>
        </p:nvSpPr>
        <p:spPr/>
        <p:txBody>
          <a:bodyPr/>
          <a:lstStyle/>
          <a:p>
            <a:fld id="{E6200246-4914-4B3A-A9D9-302B7DDE1FE1}" type="slidenum">
              <a:rPr lang="en-US" smtClean="0"/>
              <a:pPr/>
              <a:t>27</a:t>
            </a:fld>
            <a:endParaRPr lang="en-US" dirty="0"/>
          </a:p>
        </p:txBody>
      </p:sp>
    </p:spTree>
    <p:extLst>
      <p:ext uri="{BB962C8B-B14F-4D97-AF65-F5344CB8AC3E}">
        <p14:creationId xmlns:p14="http://schemas.microsoft.com/office/powerpoint/2010/main" val="1214727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170 degrees is almost straight south of the sign.</a:t>
            </a:r>
          </a:p>
        </p:txBody>
      </p:sp>
      <p:sp>
        <p:nvSpPr>
          <p:cNvPr id="4" name="Slide Number Placeholder 3"/>
          <p:cNvSpPr>
            <a:spLocks noGrp="1"/>
          </p:cNvSpPr>
          <p:nvPr>
            <p:ph type="sldNum" sz="quarter" idx="5"/>
          </p:nvPr>
        </p:nvSpPr>
        <p:spPr/>
        <p:txBody>
          <a:bodyPr/>
          <a:lstStyle/>
          <a:p>
            <a:fld id="{E6200246-4914-4B3A-A9D9-302B7DDE1FE1}" type="slidenum">
              <a:rPr lang="en-US" smtClean="0"/>
              <a:pPr/>
              <a:t>28</a:t>
            </a:fld>
            <a:endParaRPr lang="en-US" dirty="0"/>
          </a:p>
        </p:txBody>
      </p:sp>
    </p:spTree>
    <p:extLst>
      <p:ext uri="{BB962C8B-B14F-4D97-AF65-F5344CB8AC3E}">
        <p14:creationId xmlns:p14="http://schemas.microsoft.com/office/powerpoint/2010/main" val="45515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338 degrees is northwest of the tree – between 270 (W) and 360 (N).</a:t>
            </a:r>
          </a:p>
        </p:txBody>
      </p:sp>
      <p:sp>
        <p:nvSpPr>
          <p:cNvPr id="4" name="Slide Number Placeholder 3"/>
          <p:cNvSpPr>
            <a:spLocks noGrp="1"/>
          </p:cNvSpPr>
          <p:nvPr>
            <p:ph type="sldNum" sz="quarter" idx="5"/>
          </p:nvPr>
        </p:nvSpPr>
        <p:spPr/>
        <p:txBody>
          <a:bodyPr/>
          <a:lstStyle/>
          <a:p>
            <a:fld id="{E6200246-4914-4B3A-A9D9-302B7DDE1FE1}" type="slidenum">
              <a:rPr lang="en-US" smtClean="0"/>
              <a:pPr/>
              <a:t>29</a:t>
            </a:fld>
            <a:endParaRPr lang="en-US" dirty="0"/>
          </a:p>
        </p:txBody>
      </p:sp>
    </p:spTree>
    <p:extLst>
      <p:ext uri="{BB962C8B-B14F-4D97-AF65-F5344CB8AC3E}">
        <p14:creationId xmlns:p14="http://schemas.microsoft.com/office/powerpoint/2010/main" val="637441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plate should be right here.</a:t>
            </a:r>
          </a:p>
        </p:txBody>
      </p:sp>
      <p:sp>
        <p:nvSpPr>
          <p:cNvPr id="4" name="Slide Number Placeholder 3"/>
          <p:cNvSpPr>
            <a:spLocks noGrp="1"/>
          </p:cNvSpPr>
          <p:nvPr>
            <p:ph type="sldNum" sz="quarter" idx="5"/>
          </p:nvPr>
        </p:nvSpPr>
        <p:spPr/>
        <p:txBody>
          <a:bodyPr/>
          <a:lstStyle/>
          <a:p>
            <a:fld id="{E6200246-4914-4B3A-A9D9-302B7DDE1FE1}" type="slidenum">
              <a:rPr lang="en-US" smtClean="0"/>
              <a:pPr/>
              <a:t>30</a:t>
            </a:fld>
            <a:endParaRPr lang="en-US" dirty="0"/>
          </a:p>
        </p:txBody>
      </p:sp>
    </p:spTree>
    <p:extLst>
      <p:ext uri="{BB962C8B-B14F-4D97-AF65-F5344CB8AC3E}">
        <p14:creationId xmlns:p14="http://schemas.microsoft.com/office/powerpoint/2010/main" val="3815989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4</a:t>
            </a:fld>
            <a:endParaRPr lang="en-US" dirty="0"/>
          </a:p>
        </p:txBody>
      </p:sp>
    </p:spTree>
    <p:extLst>
      <p:ext uri="{BB962C8B-B14F-4D97-AF65-F5344CB8AC3E}">
        <p14:creationId xmlns:p14="http://schemas.microsoft.com/office/powerpoint/2010/main" val="2578793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3200">
                <a:solidFill>
                  <a:schemeClr val="tx1"/>
                </a:solidFill>
                <a:latin typeface="Comic Sans MS" pitchFamily="66" charset="0"/>
              </a:defRPr>
            </a:lvl1pPr>
            <a:lvl2pPr marL="742950" indent="-285750" eaLnBrk="0" hangingPunct="0">
              <a:defRPr sz="3200">
                <a:solidFill>
                  <a:schemeClr val="tx1"/>
                </a:solidFill>
                <a:latin typeface="Comic Sans MS" pitchFamily="66" charset="0"/>
              </a:defRPr>
            </a:lvl2pPr>
            <a:lvl3pPr marL="1143000" indent="-228600" eaLnBrk="0" hangingPunct="0">
              <a:defRPr sz="3200">
                <a:solidFill>
                  <a:schemeClr val="tx1"/>
                </a:solidFill>
                <a:latin typeface="Comic Sans MS" pitchFamily="66" charset="0"/>
              </a:defRPr>
            </a:lvl3pPr>
            <a:lvl4pPr marL="1600200" indent="-228600" eaLnBrk="0" hangingPunct="0">
              <a:defRPr sz="3200">
                <a:solidFill>
                  <a:schemeClr val="tx1"/>
                </a:solidFill>
                <a:latin typeface="Comic Sans MS" pitchFamily="66" charset="0"/>
              </a:defRPr>
            </a:lvl4pPr>
            <a:lvl5pPr marL="2057400" indent="-228600" eaLnBrk="0" hangingPunct="0">
              <a:defRPr sz="3200">
                <a:solidFill>
                  <a:schemeClr val="tx1"/>
                </a:solidFill>
                <a:latin typeface="Comic Sans MS" pitchFamily="66" charset="0"/>
              </a:defRPr>
            </a:lvl5pPr>
            <a:lvl6pPr marL="25146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6pPr>
            <a:lvl7pPr marL="29718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7pPr>
            <a:lvl8pPr marL="34290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8pPr>
            <a:lvl9pPr marL="38862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9pPr>
          </a:lstStyle>
          <a:p>
            <a:pPr eaLnBrk="1" hangingPunct="1">
              <a:buClr>
                <a:srgbClr val="0000FF"/>
              </a:buClr>
            </a:pPr>
            <a:fld id="{4FA7BA17-A032-4C66-AD45-070977EA5725}" type="slidenum">
              <a:rPr lang="en-US" sz="1200">
                <a:solidFill>
                  <a:prstClr val="black"/>
                </a:solidFill>
                <a:latin typeface="Arial" charset="0"/>
              </a:rPr>
              <a:pPr eaLnBrk="1" hangingPunct="1">
                <a:buClr>
                  <a:srgbClr val="0000FF"/>
                </a:buClr>
              </a:pPr>
              <a:t>31</a:t>
            </a:fld>
            <a:endParaRPr lang="en-US" sz="1200" dirty="0">
              <a:solidFill>
                <a:prstClr val="black"/>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dirty="0"/>
              <a:t>Look around that area and find the plate!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5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When you find the marker – write down the letters </a:t>
            </a:r>
            <a:r>
              <a:rPr lang="en-US" sz="1800" b="1" dirty="0">
                <a:effectLst/>
                <a:latin typeface="Arial" panose="020B0604020202020204" pitchFamily="34" charset="0"/>
                <a:ea typeface="Calibri" panose="020F0502020204030204" pitchFamily="34" charset="0"/>
                <a:cs typeface="Times New Roman" panose="02020603050405020304" pitchFamily="18" charset="0"/>
              </a:rPr>
              <a:t>IS</a:t>
            </a:r>
            <a:r>
              <a:rPr lang="en-US" sz="1800" dirty="0">
                <a:effectLst/>
                <a:latin typeface="Arial" panose="020B0604020202020204" pitchFamily="34" charset="0"/>
                <a:ea typeface="Calibri" panose="020F0502020204030204" pitchFamily="34" charset="0"/>
                <a:cs typeface="Times New Roman" panose="02020603050405020304" pitchFamily="18" charset="0"/>
              </a:rPr>
              <a:t> next to the #1 on your map – then head for the next one. Make sure to check the date!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6200246-4914-4B3A-A9D9-302B7DDE1FE1}" type="slidenum">
              <a:rPr lang="en-US" smtClean="0"/>
              <a:pPr/>
              <a:t>32</a:t>
            </a:fld>
            <a:endParaRPr lang="en-US" dirty="0"/>
          </a:p>
        </p:txBody>
      </p:sp>
    </p:spTree>
    <p:extLst>
      <p:ext uri="{BB962C8B-B14F-4D97-AF65-F5344CB8AC3E}">
        <p14:creationId xmlns:p14="http://schemas.microsoft.com/office/powerpoint/2010/main" val="745298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it is legal to dismount at anytime, all  plates must be visible and readable from horseback. Be aware that conditions may change and leaves, grass, etc. may make reading the plate difficult. Your horse must be agreeable to getting into a position so you can read it!</a:t>
            </a:r>
          </a:p>
        </p:txBody>
      </p:sp>
      <p:sp>
        <p:nvSpPr>
          <p:cNvPr id="4" name="Slide Number Placeholder 3"/>
          <p:cNvSpPr>
            <a:spLocks noGrp="1"/>
          </p:cNvSpPr>
          <p:nvPr>
            <p:ph type="sldNum" sz="quarter" idx="10"/>
          </p:nvPr>
        </p:nvSpPr>
        <p:spPr/>
        <p:txBody>
          <a:bodyPr/>
          <a:lstStyle/>
          <a:p>
            <a:fld id="{E6200246-4914-4B3A-A9D9-302B7DDE1FE1}" type="slidenum">
              <a:rPr lang="en-US" smtClean="0"/>
              <a:pPr/>
              <a:t>33</a:t>
            </a:fld>
            <a:endParaRPr lang="en-US" dirty="0"/>
          </a:p>
        </p:txBody>
      </p:sp>
    </p:spTree>
    <p:extLst>
      <p:ext uri="{BB962C8B-B14F-4D97-AF65-F5344CB8AC3E}">
        <p14:creationId xmlns:p14="http://schemas.microsoft.com/office/powerpoint/2010/main" val="1460208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found them all, head</a:t>
            </a:r>
            <a:r>
              <a:rPr lang="en-US" baseline="0" dirty="0"/>
              <a:t> back to camp. </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34</a:t>
            </a:fld>
            <a:endParaRPr lang="en-US" dirty="0"/>
          </a:p>
        </p:txBody>
      </p:sp>
    </p:spTree>
    <p:extLst>
      <p:ext uri="{BB962C8B-B14F-4D97-AF65-F5344CB8AC3E}">
        <p14:creationId xmlns:p14="http://schemas.microsoft.com/office/powerpoint/2010/main" val="1701385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 in your map with all the letters written in,</a:t>
            </a:r>
            <a:r>
              <a:rPr lang="en-US" baseline="0" dirty="0"/>
              <a:t> and you’re done. </a:t>
            </a:r>
            <a:r>
              <a:rPr lang="en-US" sz="1800" dirty="0">
                <a:effectLst/>
                <a:latin typeface="Arial" panose="020B0604020202020204" pitchFamily="34" charset="0"/>
                <a:ea typeface="Calibri" panose="020F0502020204030204" pitchFamily="34" charset="0"/>
                <a:cs typeface="Times New Roman" panose="02020603050405020304" pitchFamily="18" charset="0"/>
              </a:rPr>
              <a:t>Only one member of a team needs to hand in a map.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35</a:t>
            </a:fld>
            <a:endParaRPr lang="en-US" dirty="0"/>
          </a:p>
        </p:txBody>
      </p:sp>
    </p:spTree>
    <p:extLst>
      <p:ext uri="{BB962C8B-B14F-4D97-AF65-F5344CB8AC3E}">
        <p14:creationId xmlns:p14="http://schemas.microsoft.com/office/powerpoint/2010/main" val="3350780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Your time stops when the LAST member of your team crosses the finish line.</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36</a:t>
            </a:fld>
            <a:endParaRPr lang="en-US" dirty="0"/>
          </a:p>
        </p:txBody>
      </p:sp>
    </p:spTree>
    <p:extLst>
      <p:ext uri="{BB962C8B-B14F-4D97-AF65-F5344CB8AC3E}">
        <p14:creationId xmlns:p14="http://schemas.microsoft.com/office/powerpoint/2010/main" val="123399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ride manager will time you in down to the minute and second. Some rides have come down to less than a minute!</a:t>
            </a:r>
          </a:p>
        </p:txBody>
      </p:sp>
      <p:sp>
        <p:nvSpPr>
          <p:cNvPr id="4" name="Slide Number Placeholder 3"/>
          <p:cNvSpPr>
            <a:spLocks noGrp="1"/>
          </p:cNvSpPr>
          <p:nvPr>
            <p:ph type="sldNum" sz="quarter" idx="10"/>
          </p:nvPr>
        </p:nvSpPr>
        <p:spPr/>
        <p:txBody>
          <a:bodyPr/>
          <a:lstStyle/>
          <a:p>
            <a:fld id="{E6200246-4914-4B3A-A9D9-302B7DDE1FE1}" type="slidenum">
              <a:rPr lang="en-US" smtClean="0"/>
              <a:pPr/>
              <a:t>37</a:t>
            </a:fld>
            <a:endParaRPr lang="en-US" dirty="0"/>
          </a:p>
        </p:txBody>
      </p:sp>
    </p:spTree>
    <p:extLst>
      <p:ext uri="{BB962C8B-B14F-4D97-AF65-F5344CB8AC3E}">
        <p14:creationId xmlns:p14="http://schemas.microsoft.com/office/powerpoint/2010/main" val="3424827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Since you may find the markers in any order you like, it is very possible that you may encounter other competitors also looking for the same marker. Lie convincingly, develop a code to let your teammates know when you’ve found it, but you may not interfere with a marker or another rider. Notice the number on the grey horse – we number the horses to identify our riders as part of an organized event and to allow for identification of individuals.</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38</a:t>
            </a:fld>
            <a:endParaRPr lang="en-US" dirty="0"/>
          </a:p>
        </p:txBody>
      </p:sp>
    </p:spTree>
    <p:extLst>
      <p:ext uri="{BB962C8B-B14F-4D97-AF65-F5344CB8AC3E}">
        <p14:creationId xmlns:p14="http://schemas.microsoft.com/office/powerpoint/2010/main" val="2566967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obvious to one rider may be almost invisible to another. It’s fun to find out which skills the different members of a team bring to the game.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plate can be high, low, behind or inside a bush or tree. Look all around! Since most of our parks require riders to stay on the trails our RMs have become very clever and sneaky.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39</a:t>
            </a:fld>
            <a:endParaRPr lang="en-US" dirty="0"/>
          </a:p>
        </p:txBody>
      </p:sp>
    </p:spTree>
    <p:extLst>
      <p:ext uri="{BB962C8B-B14F-4D97-AF65-F5344CB8AC3E}">
        <p14:creationId xmlns:p14="http://schemas.microsoft.com/office/powerpoint/2010/main" val="708544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40</a:t>
            </a:fld>
            <a:endParaRPr lang="en-US" dirty="0"/>
          </a:p>
        </p:txBody>
      </p:sp>
    </p:spTree>
    <p:extLst>
      <p:ext uri="{BB962C8B-B14F-4D97-AF65-F5344CB8AC3E}">
        <p14:creationId xmlns:p14="http://schemas.microsoft.com/office/powerpoint/2010/main" val="374579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sz="3200">
                <a:solidFill>
                  <a:schemeClr val="tx1"/>
                </a:solidFill>
                <a:latin typeface="Comic Sans MS" pitchFamily="66" charset="0"/>
              </a:defRPr>
            </a:lvl1pPr>
            <a:lvl2pPr marL="742950" indent="-285750" eaLnBrk="0" hangingPunct="0">
              <a:defRPr sz="3200">
                <a:solidFill>
                  <a:schemeClr val="tx1"/>
                </a:solidFill>
                <a:latin typeface="Comic Sans MS" pitchFamily="66" charset="0"/>
              </a:defRPr>
            </a:lvl2pPr>
            <a:lvl3pPr marL="1143000" indent="-228600" eaLnBrk="0" hangingPunct="0">
              <a:defRPr sz="3200">
                <a:solidFill>
                  <a:schemeClr val="tx1"/>
                </a:solidFill>
                <a:latin typeface="Comic Sans MS" pitchFamily="66" charset="0"/>
              </a:defRPr>
            </a:lvl3pPr>
            <a:lvl4pPr marL="1600200" indent="-228600" eaLnBrk="0" hangingPunct="0">
              <a:defRPr sz="3200">
                <a:solidFill>
                  <a:schemeClr val="tx1"/>
                </a:solidFill>
                <a:latin typeface="Comic Sans MS" pitchFamily="66" charset="0"/>
              </a:defRPr>
            </a:lvl4pPr>
            <a:lvl5pPr marL="2057400" indent="-228600" eaLnBrk="0" hangingPunct="0">
              <a:defRPr sz="3200">
                <a:solidFill>
                  <a:schemeClr val="tx1"/>
                </a:solidFill>
                <a:latin typeface="Comic Sans MS" pitchFamily="66" charset="0"/>
              </a:defRPr>
            </a:lvl5pPr>
            <a:lvl6pPr marL="25146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6pPr>
            <a:lvl7pPr marL="29718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7pPr>
            <a:lvl8pPr marL="34290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8pPr>
            <a:lvl9pPr marL="3886200" indent="-228600" eaLnBrk="0" fontAlgn="base" hangingPunct="0">
              <a:spcBef>
                <a:spcPct val="20000"/>
              </a:spcBef>
              <a:spcAft>
                <a:spcPct val="0"/>
              </a:spcAft>
              <a:buClr>
                <a:schemeClr val="hlink"/>
              </a:buClr>
              <a:buSzPct val="80000"/>
              <a:buFont typeface="Arial" charset="0"/>
              <a:buChar char="►"/>
              <a:defRPr sz="3200">
                <a:solidFill>
                  <a:schemeClr val="tx1"/>
                </a:solidFill>
                <a:latin typeface="Comic Sans MS" pitchFamily="66" charset="0"/>
              </a:defRPr>
            </a:lvl9pPr>
          </a:lstStyle>
          <a:p>
            <a:pPr eaLnBrk="1" hangingPunct="1">
              <a:buClr>
                <a:srgbClr val="0000FF"/>
              </a:buClr>
            </a:pPr>
            <a:fld id="{044FD107-D89D-4425-A6DF-B2B20832F9CB}" type="slidenum">
              <a:rPr lang="en-US" sz="1200">
                <a:solidFill>
                  <a:prstClr val="black"/>
                </a:solidFill>
                <a:latin typeface="Arial" charset="0"/>
              </a:rPr>
              <a:pPr eaLnBrk="1" hangingPunct="1">
                <a:buClr>
                  <a:srgbClr val="0000FF"/>
                </a:buClr>
              </a:pPr>
              <a:t>5</a:t>
            </a:fld>
            <a:endParaRPr lang="en-US" sz="1200" dirty="0">
              <a:solidFill>
                <a:prstClr val="black"/>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00246-4914-4B3A-A9D9-302B7DDE1FE1}" type="slidenum">
              <a:rPr lang="en-US" smtClean="0"/>
              <a:pPr/>
              <a:t>41</a:t>
            </a:fld>
            <a:endParaRPr lang="en-US" dirty="0"/>
          </a:p>
        </p:txBody>
      </p:sp>
    </p:spTree>
    <p:extLst>
      <p:ext uri="{BB962C8B-B14F-4D97-AF65-F5344CB8AC3E}">
        <p14:creationId xmlns:p14="http://schemas.microsoft.com/office/powerpoint/2010/main" val="959603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Rules</a:t>
            </a:r>
          </a:p>
          <a:p>
            <a:r>
              <a:rPr lang="en-US" dirty="0"/>
              <a:t>Sportsmanlike behavior: don’t be like Tanya Harding or Mike Tyson.</a:t>
            </a:r>
          </a:p>
          <a:p>
            <a:r>
              <a:rPr lang="en-US" dirty="0"/>
              <a:t>This is a low tech sport – no cops, no monitors. You are expected to behave with integrity. Leave all plates and landmarks as you find them.  That means even if Mother Nature has tampered with them!</a:t>
            </a:r>
          </a:p>
          <a:p>
            <a:endParaRPr lang="en-US" dirty="0"/>
          </a:p>
        </p:txBody>
      </p:sp>
      <p:sp>
        <p:nvSpPr>
          <p:cNvPr id="4" name="Slide Number Placeholder 3"/>
          <p:cNvSpPr>
            <a:spLocks noGrp="1"/>
          </p:cNvSpPr>
          <p:nvPr>
            <p:ph type="sldNum" sz="quarter" idx="5"/>
          </p:nvPr>
        </p:nvSpPr>
        <p:spPr/>
        <p:txBody>
          <a:bodyPr/>
          <a:lstStyle/>
          <a:p>
            <a:fld id="{E6200246-4914-4B3A-A9D9-302B7DDE1FE1}" type="slidenum">
              <a:rPr lang="en-US" smtClean="0"/>
              <a:pPr/>
              <a:t>43</a:t>
            </a:fld>
            <a:endParaRPr lang="en-US" dirty="0"/>
          </a:p>
        </p:txBody>
      </p:sp>
    </p:spTree>
    <p:extLst>
      <p:ext uri="{BB962C8B-B14F-4D97-AF65-F5344CB8AC3E}">
        <p14:creationId xmlns:p14="http://schemas.microsoft.com/office/powerpoint/2010/main" val="1783394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Trail courtesy is </a:t>
            </a:r>
            <a:r>
              <a:rPr lang="en-US" dirty="0" err="1"/>
              <a:t>paramouont</a:t>
            </a:r>
            <a:r>
              <a:rPr lang="en-US" dirty="0"/>
              <a:t>. Horses are numbered, and riders are required to behave! When meeting other riders, we slow to a walk, ask permission to pass, pass safely, and do not move off in a rush.</a:t>
            </a:r>
          </a:p>
        </p:txBody>
      </p:sp>
      <p:sp>
        <p:nvSpPr>
          <p:cNvPr id="4" name="Slide Number Placeholder 3"/>
          <p:cNvSpPr>
            <a:spLocks noGrp="1"/>
          </p:cNvSpPr>
          <p:nvPr>
            <p:ph type="sldNum" sz="quarter" idx="5"/>
          </p:nvPr>
        </p:nvSpPr>
        <p:spPr/>
        <p:txBody>
          <a:bodyPr/>
          <a:lstStyle/>
          <a:p>
            <a:fld id="{E6200246-4914-4B3A-A9D9-302B7DDE1FE1}" type="slidenum">
              <a:rPr lang="en-US" smtClean="0"/>
              <a:pPr/>
              <a:t>44</a:t>
            </a:fld>
            <a:endParaRPr lang="en-US" dirty="0"/>
          </a:p>
        </p:txBody>
      </p:sp>
    </p:spTree>
    <p:extLst>
      <p:ext uri="{BB962C8B-B14F-4D97-AF65-F5344CB8AC3E}">
        <p14:creationId xmlns:p14="http://schemas.microsoft.com/office/powerpoint/2010/main" val="2205702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parts of more than one trail are in the circle, it is fine for your team to split up and travel both trails to find the landmarks. You must get back together before heading off to the next marker.</a:t>
            </a:r>
          </a:p>
        </p:txBody>
      </p:sp>
      <p:sp>
        <p:nvSpPr>
          <p:cNvPr id="4" name="Slide Number Placeholder 3"/>
          <p:cNvSpPr>
            <a:spLocks noGrp="1"/>
          </p:cNvSpPr>
          <p:nvPr>
            <p:ph type="sldNum" sz="quarter" idx="5"/>
          </p:nvPr>
        </p:nvSpPr>
        <p:spPr/>
        <p:txBody>
          <a:bodyPr/>
          <a:lstStyle/>
          <a:p>
            <a:fld id="{E6200246-4914-4B3A-A9D9-302B7DDE1FE1}" type="slidenum">
              <a:rPr lang="en-US" smtClean="0"/>
              <a:pPr/>
              <a:t>45</a:t>
            </a:fld>
            <a:endParaRPr lang="en-US" dirty="0"/>
          </a:p>
        </p:txBody>
      </p:sp>
    </p:spTree>
    <p:extLst>
      <p:ext uri="{BB962C8B-B14F-4D97-AF65-F5344CB8AC3E}">
        <p14:creationId xmlns:p14="http://schemas.microsoft.com/office/powerpoint/2010/main" val="4266677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 14. It is ok for part of your team to ride up the eastern trail to the north and the others to ride up the western leg to locate the landmarks and the plate. You must regroup and ride to the next circle together.</a:t>
            </a:r>
          </a:p>
        </p:txBody>
      </p:sp>
      <p:sp>
        <p:nvSpPr>
          <p:cNvPr id="4" name="Slide Number Placeholder 3"/>
          <p:cNvSpPr>
            <a:spLocks noGrp="1"/>
          </p:cNvSpPr>
          <p:nvPr>
            <p:ph type="sldNum" sz="quarter" idx="5"/>
          </p:nvPr>
        </p:nvSpPr>
        <p:spPr/>
        <p:txBody>
          <a:bodyPr/>
          <a:lstStyle/>
          <a:p>
            <a:fld id="{E6200246-4914-4B3A-A9D9-302B7DDE1FE1}" type="slidenum">
              <a:rPr lang="en-US" smtClean="0"/>
              <a:pPr/>
              <a:t>46</a:t>
            </a:fld>
            <a:endParaRPr lang="en-US" dirty="0"/>
          </a:p>
        </p:txBody>
      </p:sp>
    </p:spTree>
    <p:extLst>
      <p:ext uri="{BB962C8B-B14F-4D97-AF65-F5344CB8AC3E}">
        <p14:creationId xmlns:p14="http://schemas.microsoft.com/office/powerpoint/2010/main" val="572619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what you may not do – you can’t split up to find both 28 and 29 at the same time. You must all ride together from one to the other.</a:t>
            </a:r>
          </a:p>
        </p:txBody>
      </p:sp>
      <p:sp>
        <p:nvSpPr>
          <p:cNvPr id="4" name="Slide Number Placeholder 3"/>
          <p:cNvSpPr>
            <a:spLocks noGrp="1"/>
          </p:cNvSpPr>
          <p:nvPr>
            <p:ph type="sldNum" sz="quarter" idx="5"/>
          </p:nvPr>
        </p:nvSpPr>
        <p:spPr/>
        <p:txBody>
          <a:bodyPr/>
          <a:lstStyle/>
          <a:p>
            <a:fld id="{E6200246-4914-4B3A-A9D9-302B7DDE1FE1}" type="slidenum">
              <a:rPr lang="en-US" smtClean="0"/>
              <a:pPr/>
              <a:t>47</a:t>
            </a:fld>
            <a:endParaRPr lang="en-US" dirty="0"/>
          </a:p>
        </p:txBody>
      </p:sp>
    </p:spTree>
    <p:extLst>
      <p:ext uri="{BB962C8B-B14F-4D97-AF65-F5344CB8AC3E}">
        <p14:creationId xmlns:p14="http://schemas.microsoft.com/office/powerpoint/2010/main" val="148249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200246-4914-4B3A-A9D9-302B7DDE1FE1}" type="slidenum">
              <a:rPr lang="en-US" smtClean="0"/>
              <a:pPr/>
              <a:t>48</a:t>
            </a:fld>
            <a:endParaRPr lang="en-US" dirty="0"/>
          </a:p>
        </p:txBody>
      </p:sp>
    </p:spTree>
    <p:extLst>
      <p:ext uri="{BB962C8B-B14F-4D97-AF65-F5344CB8AC3E}">
        <p14:creationId xmlns:p14="http://schemas.microsoft.com/office/powerpoint/2010/main" val="407383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members pay for an annual NACMO membership and usually a chapter membership. These fees help fund our year end prizes and pay for our insurance costs. Our insurance requires all riders to be members, so non annual members may buy a one day “membership” for $5. Annual memberships are $40 for a family or $25 for an individual. Our chapter dues are $10. Entry fee for each ride is $12 ($17 for day members).</a:t>
            </a:r>
          </a:p>
          <a:p>
            <a:endParaRPr lang="en-US" dirty="0"/>
          </a:p>
        </p:txBody>
      </p:sp>
      <p:sp>
        <p:nvSpPr>
          <p:cNvPr id="4" name="Slide Number Placeholder 3"/>
          <p:cNvSpPr>
            <a:spLocks noGrp="1"/>
          </p:cNvSpPr>
          <p:nvPr>
            <p:ph type="sldNum" sz="quarter" idx="5"/>
          </p:nvPr>
        </p:nvSpPr>
        <p:spPr/>
        <p:txBody>
          <a:bodyPr/>
          <a:lstStyle/>
          <a:p>
            <a:fld id="{E6200246-4914-4B3A-A9D9-302B7DDE1FE1}" type="slidenum">
              <a:rPr lang="en-US" smtClean="0"/>
              <a:pPr/>
              <a:t>49</a:t>
            </a:fld>
            <a:endParaRPr lang="en-US" dirty="0"/>
          </a:p>
        </p:txBody>
      </p:sp>
    </p:spTree>
    <p:extLst>
      <p:ext uri="{BB962C8B-B14F-4D97-AF65-F5344CB8AC3E}">
        <p14:creationId xmlns:p14="http://schemas.microsoft.com/office/powerpoint/2010/main" val="303126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electronic devices is prohibited. Cell phones must be stowed during the ride and taken out for emergency purposes only! </a:t>
            </a:r>
          </a:p>
        </p:txBody>
      </p:sp>
      <p:sp>
        <p:nvSpPr>
          <p:cNvPr id="4" name="Slide Number Placeholder 3"/>
          <p:cNvSpPr>
            <a:spLocks noGrp="1"/>
          </p:cNvSpPr>
          <p:nvPr>
            <p:ph type="sldNum" sz="quarter" idx="5"/>
          </p:nvPr>
        </p:nvSpPr>
        <p:spPr/>
        <p:txBody>
          <a:bodyPr/>
          <a:lstStyle/>
          <a:p>
            <a:fld id="{E6200246-4914-4B3A-A9D9-302B7DDE1FE1}" type="slidenum">
              <a:rPr lang="en-US" smtClean="0"/>
              <a:pPr/>
              <a:t>52</a:t>
            </a:fld>
            <a:endParaRPr lang="en-US" dirty="0"/>
          </a:p>
        </p:txBody>
      </p:sp>
    </p:spTree>
    <p:extLst>
      <p:ext uri="{BB962C8B-B14F-4D97-AF65-F5344CB8AC3E}">
        <p14:creationId xmlns:p14="http://schemas.microsoft.com/office/powerpoint/2010/main" val="1383880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ride is over and all the riders are in – it’s time for awards. Since this is a low tech, low cost sport, the prizes are not monumental – usually horse related items like this bucket or camping equipment etc.</a:t>
            </a:r>
          </a:p>
          <a:p>
            <a:r>
              <a:rPr lang="en-US" dirty="0"/>
              <a:t>T shirts are good for bragging rights.</a:t>
            </a:r>
          </a:p>
          <a:p>
            <a:r>
              <a:rPr lang="en-US" dirty="0"/>
              <a:t>Handmade items are fun too. Bridle holders.</a:t>
            </a:r>
          </a:p>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53</a:t>
            </a:fld>
            <a:endParaRPr lang="en-US" dirty="0"/>
          </a:p>
        </p:txBody>
      </p:sp>
    </p:spTree>
    <p:extLst>
      <p:ext uri="{BB962C8B-B14F-4D97-AF65-F5344CB8AC3E}">
        <p14:creationId xmlns:p14="http://schemas.microsoft.com/office/powerpoint/2010/main" val="262099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Truly a family sport, riders ride at any pace and find as many or as few markers as they like. It is a great way to spend quality time with your family and have a purpose to your ride.</a:t>
            </a:r>
          </a:p>
        </p:txBody>
      </p:sp>
      <p:sp>
        <p:nvSpPr>
          <p:cNvPr id="4" name="Slide Number Placeholder 3"/>
          <p:cNvSpPr>
            <a:spLocks noGrp="1"/>
          </p:cNvSpPr>
          <p:nvPr>
            <p:ph type="sldNum" sz="quarter" idx="10"/>
          </p:nvPr>
        </p:nvSpPr>
        <p:spPr/>
        <p:txBody>
          <a:bodyPr/>
          <a:lstStyle/>
          <a:p>
            <a:fld id="{E6200246-4914-4B3A-A9D9-302B7DDE1FE1}" type="slidenum">
              <a:rPr lang="en-US" smtClean="0"/>
              <a:pPr/>
              <a:t>6</a:t>
            </a:fld>
            <a:endParaRPr lang="en-US" dirty="0"/>
          </a:p>
        </p:txBody>
      </p:sp>
    </p:spTree>
    <p:extLst>
      <p:ext uri="{BB962C8B-B14F-4D97-AF65-F5344CB8AC3E}">
        <p14:creationId xmlns:p14="http://schemas.microsoft.com/office/powerpoint/2010/main" val="2091060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54</a:t>
            </a:fld>
            <a:endParaRPr lang="en-US" dirty="0"/>
          </a:p>
        </p:txBody>
      </p:sp>
    </p:spTree>
    <p:extLst>
      <p:ext uri="{BB962C8B-B14F-4D97-AF65-F5344CB8AC3E}">
        <p14:creationId xmlns:p14="http://schemas.microsoft.com/office/powerpoint/2010/main" val="1131065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55</a:t>
            </a:fld>
            <a:endParaRPr lang="en-US" dirty="0"/>
          </a:p>
        </p:txBody>
      </p:sp>
    </p:spTree>
    <p:extLst>
      <p:ext uri="{BB962C8B-B14F-4D97-AF65-F5344CB8AC3E}">
        <p14:creationId xmlns:p14="http://schemas.microsoft.com/office/powerpoint/2010/main" val="3763459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CMO riders often get to places not often seen by regular trail riders.</a:t>
            </a:r>
          </a:p>
        </p:txBody>
      </p:sp>
      <p:sp>
        <p:nvSpPr>
          <p:cNvPr id="4" name="Slide Number Placeholder 3"/>
          <p:cNvSpPr>
            <a:spLocks noGrp="1"/>
          </p:cNvSpPr>
          <p:nvPr>
            <p:ph type="sldNum" sz="quarter" idx="10"/>
          </p:nvPr>
        </p:nvSpPr>
        <p:spPr/>
        <p:txBody>
          <a:bodyPr/>
          <a:lstStyle/>
          <a:p>
            <a:fld id="{E6200246-4914-4B3A-A9D9-302B7DDE1FE1}" type="slidenum">
              <a:rPr lang="en-US" smtClean="0"/>
              <a:pPr/>
              <a:t>56</a:t>
            </a:fld>
            <a:endParaRPr lang="en-US" dirty="0"/>
          </a:p>
        </p:txBody>
      </p:sp>
    </p:spTree>
    <p:extLst>
      <p:ext uri="{BB962C8B-B14F-4D97-AF65-F5344CB8AC3E}">
        <p14:creationId xmlns:p14="http://schemas.microsoft.com/office/powerpoint/2010/main" val="4088158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know how to relax after a long day on the trails!</a:t>
            </a:r>
          </a:p>
        </p:txBody>
      </p:sp>
      <p:sp>
        <p:nvSpPr>
          <p:cNvPr id="4" name="Slide Number Placeholder 3"/>
          <p:cNvSpPr>
            <a:spLocks noGrp="1"/>
          </p:cNvSpPr>
          <p:nvPr>
            <p:ph type="sldNum" sz="quarter" idx="10"/>
          </p:nvPr>
        </p:nvSpPr>
        <p:spPr/>
        <p:txBody>
          <a:bodyPr/>
          <a:lstStyle/>
          <a:p>
            <a:fld id="{E6200246-4914-4B3A-A9D9-302B7DDE1FE1}" type="slidenum">
              <a:rPr lang="en-US" smtClean="0"/>
              <a:pPr/>
              <a:t>57</a:t>
            </a:fld>
            <a:endParaRPr lang="en-US" dirty="0"/>
          </a:p>
        </p:txBody>
      </p:sp>
    </p:spTree>
    <p:extLst>
      <p:ext uri="{BB962C8B-B14F-4D97-AF65-F5344CB8AC3E}">
        <p14:creationId xmlns:p14="http://schemas.microsoft.com/office/powerpoint/2010/main" val="40559526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Relaxation can take many forms!</a:t>
            </a:r>
          </a:p>
        </p:txBody>
      </p:sp>
      <p:sp>
        <p:nvSpPr>
          <p:cNvPr id="4" name="Slide Number Placeholder 3"/>
          <p:cNvSpPr>
            <a:spLocks noGrp="1"/>
          </p:cNvSpPr>
          <p:nvPr>
            <p:ph type="sldNum" sz="quarter" idx="10"/>
          </p:nvPr>
        </p:nvSpPr>
        <p:spPr/>
        <p:txBody>
          <a:bodyPr/>
          <a:lstStyle/>
          <a:p>
            <a:fld id="{E6200246-4914-4B3A-A9D9-302B7DDE1FE1}" type="slidenum">
              <a:rPr lang="en-US" smtClean="0"/>
              <a:pPr/>
              <a:t>58</a:t>
            </a:fld>
            <a:endParaRPr lang="en-US" dirty="0"/>
          </a:p>
        </p:txBody>
      </p:sp>
    </p:spTree>
    <p:extLst>
      <p:ext uri="{BB962C8B-B14F-4D97-AF65-F5344CB8AC3E}">
        <p14:creationId xmlns:p14="http://schemas.microsoft.com/office/powerpoint/2010/main" val="29235208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many of us, the best part of the sport is the time spent around the campfire.</a:t>
            </a:r>
          </a:p>
          <a:p>
            <a:r>
              <a:rPr lang="en-US" baseline="0" dirty="0"/>
              <a:t>With good friends.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campfires are warmer </a:t>
            </a:r>
            <a:r>
              <a:rPr lang="en-US" b="1" u="sng" dirty="0"/>
              <a:t>and dryer </a:t>
            </a:r>
            <a:r>
              <a:rPr lang="en-US" dirty="0"/>
              <a:t>than others!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60</a:t>
            </a:fld>
            <a:endParaRPr lang="en-US" dirty="0"/>
          </a:p>
        </p:txBody>
      </p:sp>
    </p:spTree>
    <p:extLst>
      <p:ext uri="{BB962C8B-B14F-4D97-AF65-F5344CB8AC3E}">
        <p14:creationId xmlns:p14="http://schemas.microsoft.com/office/powerpoint/2010/main" val="817883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61</a:t>
            </a:fld>
            <a:endParaRPr lang="en-US" dirty="0"/>
          </a:p>
        </p:txBody>
      </p:sp>
    </p:spTree>
    <p:extLst>
      <p:ext uri="{BB962C8B-B14F-4D97-AF65-F5344CB8AC3E}">
        <p14:creationId xmlns:p14="http://schemas.microsoft.com/office/powerpoint/2010/main" val="810812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62</a:t>
            </a:fld>
            <a:endParaRPr lang="en-US" dirty="0"/>
          </a:p>
        </p:txBody>
      </p:sp>
    </p:spTree>
    <p:extLst>
      <p:ext uri="{BB962C8B-B14F-4D97-AF65-F5344CB8AC3E}">
        <p14:creationId xmlns:p14="http://schemas.microsoft.com/office/powerpoint/2010/main" val="36960610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some CMO’s there are additional activities available</a:t>
            </a:r>
          </a:p>
        </p:txBody>
      </p:sp>
      <p:sp>
        <p:nvSpPr>
          <p:cNvPr id="4" name="Slide Number Placeholder 3"/>
          <p:cNvSpPr>
            <a:spLocks noGrp="1"/>
          </p:cNvSpPr>
          <p:nvPr>
            <p:ph type="sldNum" sz="quarter" idx="10"/>
          </p:nvPr>
        </p:nvSpPr>
        <p:spPr/>
        <p:txBody>
          <a:bodyPr/>
          <a:lstStyle/>
          <a:p>
            <a:fld id="{E6200246-4914-4B3A-A9D9-302B7DDE1FE1}" type="slidenum">
              <a:rPr lang="en-US" smtClean="0"/>
              <a:pPr/>
              <a:t>64</a:t>
            </a:fld>
            <a:endParaRPr lang="en-US" dirty="0"/>
          </a:p>
        </p:txBody>
      </p:sp>
    </p:spTree>
    <p:extLst>
      <p:ext uri="{BB962C8B-B14F-4D97-AF65-F5344CB8AC3E}">
        <p14:creationId xmlns:p14="http://schemas.microsoft.com/office/powerpoint/2010/main" val="2307875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one thing is standard – there is always room for silliness.</a:t>
            </a:r>
          </a:p>
        </p:txBody>
      </p:sp>
      <p:sp>
        <p:nvSpPr>
          <p:cNvPr id="4" name="Slide Number Placeholder 3"/>
          <p:cNvSpPr>
            <a:spLocks noGrp="1"/>
          </p:cNvSpPr>
          <p:nvPr>
            <p:ph type="sldNum" sz="quarter" idx="10"/>
          </p:nvPr>
        </p:nvSpPr>
        <p:spPr/>
        <p:txBody>
          <a:bodyPr/>
          <a:lstStyle/>
          <a:p>
            <a:fld id="{E6200246-4914-4B3A-A9D9-302B7DDE1FE1}" type="slidenum">
              <a:rPr lang="en-US" smtClean="0"/>
              <a:pPr/>
              <a:t>65</a:t>
            </a:fld>
            <a:endParaRPr lang="en-US" dirty="0"/>
          </a:p>
        </p:txBody>
      </p:sp>
    </p:spTree>
    <p:extLst>
      <p:ext uri="{BB962C8B-B14F-4D97-AF65-F5344CB8AC3E}">
        <p14:creationId xmlns:p14="http://schemas.microsoft.com/office/powerpoint/2010/main" val="241142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Mules are popular mounts……</a:t>
            </a:r>
          </a:p>
          <a:p>
            <a:r>
              <a:rPr lang="en-US" dirty="0"/>
              <a:t>As are gaited horses – TWHs</a:t>
            </a:r>
          </a:p>
          <a:p>
            <a:r>
              <a:rPr lang="en-US" dirty="0"/>
              <a:t>Even a Percheron and 2 </a:t>
            </a:r>
            <a:r>
              <a:rPr lang="en-US" dirty="0" err="1"/>
              <a:t>arabs</a:t>
            </a:r>
            <a:r>
              <a:rPr lang="en-US" dirty="0"/>
              <a:t>.</a:t>
            </a:r>
          </a:p>
        </p:txBody>
      </p:sp>
      <p:sp>
        <p:nvSpPr>
          <p:cNvPr id="4" name="Slide Number Placeholder 3"/>
          <p:cNvSpPr>
            <a:spLocks noGrp="1"/>
          </p:cNvSpPr>
          <p:nvPr>
            <p:ph type="sldNum" sz="quarter" idx="10"/>
          </p:nvPr>
        </p:nvSpPr>
        <p:spPr/>
        <p:txBody>
          <a:bodyPr/>
          <a:lstStyle/>
          <a:p>
            <a:fld id="{E6200246-4914-4B3A-A9D9-302B7DDE1FE1}" type="slidenum">
              <a:rPr lang="en-US" smtClean="0"/>
              <a:pPr/>
              <a:t>7</a:t>
            </a:fld>
            <a:endParaRPr lang="en-US" dirty="0"/>
          </a:p>
        </p:txBody>
      </p:sp>
    </p:spTree>
    <p:extLst>
      <p:ext uri="{BB962C8B-B14F-4D97-AF65-F5344CB8AC3E}">
        <p14:creationId xmlns:p14="http://schemas.microsoft.com/office/powerpoint/2010/main" val="21517455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Silliness in another form at a Halloween ride.</a:t>
            </a:r>
          </a:p>
        </p:txBody>
      </p:sp>
      <p:sp>
        <p:nvSpPr>
          <p:cNvPr id="4" name="Slide Number Placeholder 3"/>
          <p:cNvSpPr>
            <a:spLocks noGrp="1"/>
          </p:cNvSpPr>
          <p:nvPr>
            <p:ph type="sldNum" sz="quarter" idx="10"/>
          </p:nvPr>
        </p:nvSpPr>
        <p:spPr/>
        <p:txBody>
          <a:bodyPr/>
          <a:lstStyle/>
          <a:p>
            <a:fld id="{E6200246-4914-4B3A-A9D9-302B7DDE1FE1}" type="slidenum">
              <a:rPr lang="en-US" smtClean="0"/>
              <a:pPr/>
              <a:t>66</a:t>
            </a:fld>
            <a:endParaRPr lang="en-US" dirty="0"/>
          </a:p>
        </p:txBody>
      </p:sp>
    </p:spTree>
    <p:extLst>
      <p:ext uri="{BB962C8B-B14F-4D97-AF65-F5344CB8AC3E}">
        <p14:creationId xmlns:p14="http://schemas.microsoft.com/office/powerpoint/2010/main" val="29092049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featured are our famous potluck suppers – held the evening of the Saturday ride.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our rides take place over</a:t>
            </a:r>
            <a:r>
              <a:rPr lang="en-US" baseline="0" dirty="0"/>
              <a:t> a weekend and we plan a pitch in dinner on Saturday evenings. Everyone brings a dish to share and we rehash the day’s events, who lied to who, who got lost, who’s horse was AWESOME!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never run out of wonderful food!</a:t>
            </a:r>
          </a:p>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67</a:t>
            </a:fld>
            <a:endParaRPr lang="en-US" dirty="0"/>
          </a:p>
        </p:txBody>
      </p:sp>
    </p:spTree>
    <p:extLst>
      <p:ext uri="{BB962C8B-B14F-4D97-AF65-F5344CB8AC3E}">
        <p14:creationId xmlns:p14="http://schemas.microsoft.com/office/powerpoint/2010/main" val="5178106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68</a:t>
            </a:fld>
            <a:endParaRPr lang="en-US" dirty="0"/>
          </a:p>
        </p:txBody>
      </p:sp>
    </p:spTree>
    <p:extLst>
      <p:ext uri="{BB962C8B-B14F-4D97-AF65-F5344CB8AC3E}">
        <p14:creationId xmlns:p14="http://schemas.microsoft.com/office/powerpoint/2010/main" val="38156971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never have an insufficiency of wonderful food.</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69</a:t>
            </a:fld>
            <a:endParaRPr lang="en-US" dirty="0"/>
          </a:p>
        </p:txBody>
      </p:sp>
    </p:spTree>
    <p:extLst>
      <p:ext uri="{BB962C8B-B14F-4D97-AF65-F5344CB8AC3E}">
        <p14:creationId xmlns:p14="http://schemas.microsoft.com/office/powerpoint/2010/main" val="34148969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annual awards banquet, typically held in February, is no exception – a grand feast followed by silly and serious awards for season – long and cumulative lifetime accomplishments. </a:t>
            </a:r>
          </a:p>
        </p:txBody>
      </p:sp>
      <p:sp>
        <p:nvSpPr>
          <p:cNvPr id="4" name="Slide Number Placeholder 3"/>
          <p:cNvSpPr>
            <a:spLocks noGrp="1"/>
          </p:cNvSpPr>
          <p:nvPr>
            <p:ph type="sldNum" sz="quarter" idx="10"/>
          </p:nvPr>
        </p:nvSpPr>
        <p:spPr/>
        <p:txBody>
          <a:bodyPr/>
          <a:lstStyle/>
          <a:p>
            <a:fld id="{E6200246-4914-4B3A-A9D9-302B7DDE1FE1}" type="slidenum">
              <a:rPr lang="en-US" smtClean="0"/>
              <a:pPr/>
              <a:t>70</a:t>
            </a:fld>
            <a:endParaRPr lang="en-US" dirty="0"/>
          </a:p>
        </p:txBody>
      </p:sp>
    </p:spTree>
    <p:extLst>
      <p:ext uri="{BB962C8B-B14F-4D97-AF65-F5344CB8AC3E}">
        <p14:creationId xmlns:p14="http://schemas.microsoft.com/office/powerpoint/2010/main" val="1834871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Awards can be bridle tags,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Cumulative horse awards. A</a:t>
            </a:r>
            <a:r>
              <a:rPr lang="en-US" baseline="0" dirty="0"/>
              <a:t> personalized halter for 600 points and a stable sheet for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reach 1000 points,</a:t>
            </a:r>
            <a:r>
              <a:rPr lang="en-US" baseline="0" dirty="0"/>
              <a:t> you get a chair to rest your weary bones!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71</a:t>
            </a:fld>
            <a:endParaRPr lang="en-US" dirty="0"/>
          </a:p>
        </p:txBody>
      </p:sp>
    </p:spTree>
    <p:extLst>
      <p:ext uri="{BB962C8B-B14F-4D97-AF65-F5344CB8AC3E}">
        <p14:creationId xmlns:p14="http://schemas.microsoft.com/office/powerpoint/2010/main" val="21002685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72</a:t>
            </a:fld>
            <a:endParaRPr lang="en-US" dirty="0"/>
          </a:p>
        </p:txBody>
      </p:sp>
    </p:spTree>
    <p:extLst>
      <p:ext uri="{BB962C8B-B14F-4D97-AF65-F5344CB8AC3E}">
        <p14:creationId xmlns:p14="http://schemas.microsoft.com/office/powerpoint/2010/main" val="30114453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73</a:t>
            </a:fld>
            <a:endParaRPr lang="en-US" dirty="0"/>
          </a:p>
        </p:txBody>
      </p:sp>
    </p:spTree>
    <p:extLst>
      <p:ext uri="{BB962C8B-B14F-4D97-AF65-F5344CB8AC3E}">
        <p14:creationId xmlns:p14="http://schemas.microsoft.com/office/powerpoint/2010/main" val="1594084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awards available – Rookie of the year and the award for having</a:t>
            </a:r>
            <a:r>
              <a:rPr lang="en-US" baseline="0" dirty="0"/>
              <a:t> managed 5 rides.</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74</a:t>
            </a:fld>
            <a:endParaRPr lang="en-US" dirty="0"/>
          </a:p>
        </p:txBody>
      </p:sp>
    </p:spTree>
    <p:extLst>
      <p:ext uri="{BB962C8B-B14F-4D97-AF65-F5344CB8AC3E}">
        <p14:creationId xmlns:p14="http://schemas.microsoft.com/office/powerpoint/2010/main" val="5603484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Plaques and shirts for top team awards are popular.</a:t>
            </a:r>
          </a:p>
        </p:txBody>
      </p:sp>
      <p:sp>
        <p:nvSpPr>
          <p:cNvPr id="4" name="Slide Number Placeholder 3"/>
          <p:cNvSpPr>
            <a:spLocks noGrp="1"/>
          </p:cNvSpPr>
          <p:nvPr>
            <p:ph type="sldNum" sz="quarter" idx="10"/>
          </p:nvPr>
        </p:nvSpPr>
        <p:spPr/>
        <p:txBody>
          <a:bodyPr/>
          <a:lstStyle/>
          <a:p>
            <a:fld id="{E6200246-4914-4B3A-A9D9-302B7DDE1FE1}" type="slidenum">
              <a:rPr lang="en-US" smtClean="0"/>
              <a:pPr/>
              <a:t>75</a:t>
            </a:fld>
            <a:endParaRPr lang="en-US" dirty="0"/>
          </a:p>
        </p:txBody>
      </p:sp>
    </p:spTree>
    <p:extLst>
      <p:ext uri="{BB962C8B-B14F-4D97-AF65-F5344CB8AC3E}">
        <p14:creationId xmlns:p14="http://schemas.microsoft.com/office/powerpoint/2010/main" val="188345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8</a:t>
            </a:fld>
            <a:endParaRPr lang="en-US" dirty="0"/>
          </a:p>
        </p:txBody>
      </p:sp>
    </p:spTree>
    <p:extLst>
      <p:ext uri="{BB962C8B-B14F-4D97-AF65-F5344CB8AC3E}">
        <p14:creationId xmlns:p14="http://schemas.microsoft.com/office/powerpoint/2010/main" val="15852901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Horse awards may be lead ropes, hay bags, or other </a:t>
            </a:r>
            <a:r>
              <a:rPr lang="en-US" dirty="0" err="1"/>
              <a:t>horsie</a:t>
            </a:r>
            <a:r>
              <a:rPr lang="en-US" dirty="0"/>
              <a:t> equipment.</a:t>
            </a:r>
          </a:p>
        </p:txBody>
      </p:sp>
      <p:sp>
        <p:nvSpPr>
          <p:cNvPr id="4" name="Slide Number Placeholder 3"/>
          <p:cNvSpPr>
            <a:spLocks noGrp="1"/>
          </p:cNvSpPr>
          <p:nvPr>
            <p:ph type="sldNum" sz="quarter" idx="10"/>
          </p:nvPr>
        </p:nvSpPr>
        <p:spPr/>
        <p:txBody>
          <a:bodyPr/>
          <a:lstStyle/>
          <a:p>
            <a:fld id="{E6200246-4914-4B3A-A9D9-302B7DDE1FE1}" type="slidenum">
              <a:rPr lang="en-US" smtClean="0"/>
              <a:pPr/>
              <a:t>76</a:t>
            </a:fld>
            <a:endParaRPr lang="en-US" dirty="0"/>
          </a:p>
        </p:txBody>
      </p:sp>
    </p:spTree>
    <p:extLst>
      <p:ext uri="{BB962C8B-B14F-4D97-AF65-F5344CB8AC3E}">
        <p14:creationId xmlns:p14="http://schemas.microsoft.com/office/powerpoint/2010/main" val="16551772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Silliness is a big part of our annual awards banquet also.</a:t>
            </a:r>
          </a:p>
        </p:txBody>
      </p:sp>
      <p:sp>
        <p:nvSpPr>
          <p:cNvPr id="4" name="Slide Number Placeholder 3"/>
          <p:cNvSpPr>
            <a:spLocks noGrp="1"/>
          </p:cNvSpPr>
          <p:nvPr>
            <p:ph type="sldNum" sz="quarter" idx="10"/>
          </p:nvPr>
        </p:nvSpPr>
        <p:spPr/>
        <p:txBody>
          <a:bodyPr/>
          <a:lstStyle/>
          <a:p>
            <a:fld id="{E6200246-4914-4B3A-A9D9-302B7DDE1FE1}" type="slidenum">
              <a:rPr lang="en-US" smtClean="0"/>
              <a:pPr/>
              <a:t>77</a:t>
            </a:fld>
            <a:endParaRPr lang="en-US" dirty="0"/>
          </a:p>
        </p:txBody>
      </p:sp>
    </p:spTree>
    <p:extLst>
      <p:ext uri="{BB962C8B-B14F-4D97-AF65-F5344CB8AC3E}">
        <p14:creationId xmlns:p14="http://schemas.microsoft.com/office/powerpoint/2010/main" val="33566936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parks where we have had CMO rides in IL</a:t>
            </a:r>
          </a:p>
        </p:txBody>
      </p:sp>
      <p:sp>
        <p:nvSpPr>
          <p:cNvPr id="4" name="Slide Number Placeholder 3"/>
          <p:cNvSpPr>
            <a:spLocks noGrp="1"/>
          </p:cNvSpPr>
          <p:nvPr>
            <p:ph type="sldNum" sz="quarter" idx="5"/>
          </p:nvPr>
        </p:nvSpPr>
        <p:spPr/>
        <p:txBody>
          <a:bodyPr/>
          <a:lstStyle/>
          <a:p>
            <a:fld id="{E6200246-4914-4B3A-A9D9-302B7DDE1FE1}" type="slidenum">
              <a:rPr lang="en-US" smtClean="0"/>
              <a:pPr/>
              <a:t>78</a:t>
            </a:fld>
            <a:endParaRPr lang="en-US" dirty="0"/>
          </a:p>
        </p:txBody>
      </p:sp>
    </p:spTree>
    <p:extLst>
      <p:ext uri="{BB962C8B-B14F-4D97-AF65-F5344CB8AC3E}">
        <p14:creationId xmlns:p14="http://schemas.microsoft.com/office/powerpoint/2010/main" val="22362344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Indiana</a:t>
            </a:r>
          </a:p>
        </p:txBody>
      </p:sp>
      <p:sp>
        <p:nvSpPr>
          <p:cNvPr id="4" name="Slide Number Placeholder 3"/>
          <p:cNvSpPr>
            <a:spLocks noGrp="1"/>
          </p:cNvSpPr>
          <p:nvPr>
            <p:ph type="sldNum" sz="quarter" idx="5"/>
          </p:nvPr>
        </p:nvSpPr>
        <p:spPr/>
        <p:txBody>
          <a:bodyPr/>
          <a:lstStyle/>
          <a:p>
            <a:fld id="{E6200246-4914-4B3A-A9D9-302B7DDE1FE1}" type="slidenum">
              <a:rPr lang="en-US" smtClean="0"/>
              <a:pPr/>
              <a:t>79</a:t>
            </a:fld>
            <a:endParaRPr lang="en-US" dirty="0"/>
          </a:p>
        </p:txBody>
      </p:sp>
    </p:spTree>
    <p:extLst>
      <p:ext uri="{BB962C8B-B14F-4D97-AF65-F5344CB8AC3E}">
        <p14:creationId xmlns:p14="http://schemas.microsoft.com/office/powerpoint/2010/main" val="14287453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letting us share our sport with you. Come play with us!</a:t>
            </a:r>
          </a:p>
        </p:txBody>
      </p:sp>
      <p:sp>
        <p:nvSpPr>
          <p:cNvPr id="4" name="Slide Number Placeholder 3"/>
          <p:cNvSpPr>
            <a:spLocks noGrp="1"/>
          </p:cNvSpPr>
          <p:nvPr>
            <p:ph type="sldNum" sz="quarter" idx="10"/>
          </p:nvPr>
        </p:nvSpPr>
        <p:spPr/>
        <p:txBody>
          <a:bodyPr/>
          <a:lstStyle/>
          <a:p>
            <a:fld id="{E6200246-4914-4B3A-A9D9-302B7DDE1FE1}" type="slidenum">
              <a:rPr lang="en-US" smtClean="0"/>
              <a:pPr/>
              <a:t>80</a:t>
            </a:fld>
            <a:endParaRPr lang="en-US" dirty="0"/>
          </a:p>
        </p:txBody>
      </p:sp>
    </p:spTree>
    <p:extLst>
      <p:ext uri="{BB962C8B-B14F-4D97-AF65-F5344CB8AC3E}">
        <p14:creationId xmlns:p14="http://schemas.microsoft.com/office/powerpoint/2010/main" val="25747292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keep the </a:t>
            </a:r>
            <a:r>
              <a:rPr lang="en-US" baseline="0" dirty="0"/>
              <a:t>campfire lit</a:t>
            </a:r>
            <a:r>
              <a:rPr lang="en-US" dirty="0"/>
              <a:t> up for you</a:t>
            </a:r>
            <a:r>
              <a:rPr lang="en-US" baseline="0" dirty="0"/>
              <a:t>!</a:t>
            </a:r>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81</a:t>
            </a:fld>
            <a:endParaRPr lang="en-US" dirty="0"/>
          </a:p>
        </p:txBody>
      </p:sp>
    </p:spTree>
    <p:extLst>
      <p:ext uri="{BB962C8B-B14F-4D97-AF65-F5344CB8AC3E}">
        <p14:creationId xmlns:p14="http://schemas.microsoft.com/office/powerpoint/2010/main" val="1944131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9</a:t>
            </a:fld>
            <a:endParaRPr lang="en-US" dirty="0"/>
          </a:p>
        </p:txBody>
      </p:sp>
    </p:spTree>
    <p:extLst>
      <p:ext uri="{BB962C8B-B14F-4D97-AF65-F5344CB8AC3E}">
        <p14:creationId xmlns:p14="http://schemas.microsoft.com/office/powerpoint/2010/main" val="2838025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generations of one family. Svenja, second from left, is here with her daughter, and her parents, who time their visits from Germany to coincide with our CMO schedule.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new riders, can go along – like this youngster on a lead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a great way for kids to develop good riding skills.</a:t>
            </a:r>
          </a:p>
          <a:p>
            <a:endParaRPr lang="en-US" dirty="0"/>
          </a:p>
        </p:txBody>
      </p:sp>
      <p:sp>
        <p:nvSpPr>
          <p:cNvPr id="4" name="Slide Number Placeholder 3"/>
          <p:cNvSpPr>
            <a:spLocks noGrp="1"/>
          </p:cNvSpPr>
          <p:nvPr>
            <p:ph type="sldNum" sz="quarter" idx="10"/>
          </p:nvPr>
        </p:nvSpPr>
        <p:spPr/>
        <p:txBody>
          <a:bodyPr/>
          <a:lstStyle/>
          <a:p>
            <a:fld id="{E6200246-4914-4B3A-A9D9-302B7DDE1FE1}" type="slidenum">
              <a:rPr lang="en-US" smtClean="0"/>
              <a:pPr/>
              <a:t>10</a:t>
            </a:fld>
            <a:endParaRPr lang="en-US" dirty="0"/>
          </a:p>
        </p:txBody>
      </p:sp>
    </p:spTree>
    <p:extLst>
      <p:ext uri="{BB962C8B-B14F-4D97-AF65-F5344CB8AC3E}">
        <p14:creationId xmlns:p14="http://schemas.microsoft.com/office/powerpoint/2010/main" val="1133989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sp>
        <p:nvSpPr>
          <p:cNvPr id="2984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29850"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noProof="0"/>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smtClean="0">
                <a:effectLst>
                  <a:outerShdw blurRad="38100" dist="38100" dir="2700000" algn="tl">
                    <a:srgbClr val="000000"/>
                  </a:outerShdw>
                </a:effectLst>
                <a:latin typeface="+mn-lt"/>
              </a:defRPr>
            </a:lvl1pPr>
          </a:lstStyle>
          <a:p>
            <a:pPr>
              <a:defRPr/>
            </a:pPr>
            <a:endParaRPr lang="en-US" dirty="0">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000000"/>
                  </a:outerShdw>
                </a:effectLst>
                <a:latin typeface="+mn-lt"/>
              </a:defRPr>
            </a:lvl1pPr>
          </a:lstStyle>
          <a:p>
            <a:pPr>
              <a:defRPr/>
            </a:pPr>
            <a:endParaRPr lang="en-US" dirty="0">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smtClean="0">
                <a:effectLst>
                  <a:outerShdw blurRad="38100" dist="38100" dir="2700000" algn="tl">
                    <a:srgbClr val="000000"/>
                  </a:outerShdw>
                </a:effectLst>
                <a:latin typeface="+mn-lt"/>
              </a:defRPr>
            </a:lvl1pPr>
          </a:lstStyle>
          <a:p>
            <a:pPr>
              <a:defRPr/>
            </a:pPr>
            <a:fld id="{3D13EC09-EFFE-4770-9911-B9DBA2A267E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245111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28F8C6B-9BB9-44F5-ADCF-88FBD79A193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765094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D02AAFB-1854-48E0-BC4E-0EC4DB4E0B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901758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5C501D5-FDD5-4BC0-A4C3-C5CB069550E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892675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2C2D00A-1948-485E-8380-C81F4019127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012949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3E43E3A8-7A01-4B34-8F91-A462DCFF7F3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3819867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CD79677F-3E40-4417-84A4-B83662D9EA4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9882096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44F6F43C-477A-4E7D-8F8C-B0A1D3EAD2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7005847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983A1FC-A740-4941-8C08-992A2617D0E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119345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2FB4CC45-A5FE-4134-8DAD-F01702F50A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2944496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8AE3DB4-B5A6-41E3-BACA-C2A7498FC80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144778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sp>
        <p:nvSpPr>
          <p:cNvPr id="2984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29850"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noProof="0"/>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smtClean="0">
                <a:effectLst>
                  <a:outerShdw blurRad="38100" dist="38100" dir="2700000" algn="tl">
                    <a:srgbClr val="000000"/>
                  </a:outerShdw>
                </a:effectLst>
                <a:latin typeface="+mn-lt"/>
              </a:defRPr>
            </a:lvl1pPr>
          </a:lstStyle>
          <a:p>
            <a:pPr>
              <a:defRPr/>
            </a:pPr>
            <a:endParaRPr lang="en-US" dirty="0">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000000"/>
                  </a:outerShdw>
                </a:effectLst>
                <a:latin typeface="+mn-lt"/>
              </a:defRPr>
            </a:lvl1pPr>
          </a:lstStyle>
          <a:p>
            <a:pPr>
              <a:defRPr/>
            </a:pPr>
            <a:endParaRPr lang="en-US" dirty="0">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smtClean="0">
                <a:effectLst>
                  <a:outerShdw blurRad="38100" dist="38100" dir="2700000" algn="tl">
                    <a:srgbClr val="000000"/>
                  </a:outerShdw>
                </a:effectLst>
                <a:latin typeface="+mn-lt"/>
              </a:defRPr>
            </a:lvl1pPr>
          </a:lstStyle>
          <a:p>
            <a:pPr>
              <a:defRPr/>
            </a:pPr>
            <a:fld id="{3D13EC09-EFFE-4770-9911-B9DBA2A267E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8609022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28F8C6B-9BB9-44F5-ADCF-88FBD79A193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7908019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D02AAFB-1854-48E0-BC4E-0EC4DB4E0B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793472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5C501D5-FDD5-4BC0-A4C3-C5CB069550E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538644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2C2D00A-1948-485E-8380-C81F4019127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5957268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3E43E3A8-7A01-4B34-8F91-A462DCFF7F3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489729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CD79677F-3E40-4417-84A4-B83662D9EA4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420179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44F6F43C-477A-4E7D-8F8C-B0A1D3EAD2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57159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983A1FC-A740-4941-8C08-992A2617D0E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895378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2FB4CC45-A5FE-4134-8DAD-F01702F50A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707499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8AE3DB4-B5A6-41E3-BACA-C2A7498FC80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314391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sp>
        <p:nvSpPr>
          <p:cNvPr id="2984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29850"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noProof="0"/>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smtClean="0">
                <a:effectLst>
                  <a:outerShdw blurRad="38100" dist="38100" dir="2700000" algn="tl">
                    <a:srgbClr val="000000"/>
                  </a:outerShdw>
                </a:effectLst>
                <a:latin typeface="+mn-lt"/>
              </a:defRPr>
            </a:lvl1pPr>
          </a:lstStyle>
          <a:p>
            <a:pPr>
              <a:defRPr/>
            </a:pPr>
            <a:endParaRPr lang="en-US" dirty="0">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000000"/>
                  </a:outerShdw>
                </a:effectLst>
                <a:latin typeface="+mn-lt"/>
              </a:defRPr>
            </a:lvl1pPr>
          </a:lstStyle>
          <a:p>
            <a:pPr>
              <a:defRPr/>
            </a:pPr>
            <a:endParaRPr lang="en-US" dirty="0">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smtClean="0">
                <a:effectLst>
                  <a:outerShdw blurRad="38100" dist="38100" dir="2700000" algn="tl">
                    <a:srgbClr val="000000"/>
                  </a:outerShdw>
                </a:effectLst>
                <a:latin typeface="+mn-lt"/>
              </a:defRPr>
            </a:lvl1pPr>
          </a:lstStyle>
          <a:p>
            <a:pPr>
              <a:defRPr/>
            </a:pPr>
            <a:fld id="{3D13EC09-EFFE-4770-9911-B9DBA2A267E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3016197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28F8C6B-9BB9-44F5-ADCF-88FBD79A193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561121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D02AAFB-1854-48E0-BC4E-0EC4DB4E0B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854996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5C501D5-FDD5-4BC0-A4C3-C5CB069550E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162918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2C2D00A-1948-485E-8380-C81F4019127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6542888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3E43E3A8-7A01-4B34-8F91-A462DCFF7F3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2252298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CD79677F-3E40-4417-84A4-B83662D9EA4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475014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44F6F43C-477A-4E7D-8F8C-B0A1D3EAD2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46252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983A1FC-A740-4941-8C08-992A2617D0E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8086314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2FB4CC45-A5FE-4134-8DAD-F01702F50A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5264660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8AE3DB4-B5A6-41E3-BACA-C2A7498FC80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6080881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sp>
        <p:nvSpPr>
          <p:cNvPr id="2984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29850"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noProof="0"/>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smtClean="0">
                <a:effectLst>
                  <a:outerShdw blurRad="38100" dist="38100" dir="2700000" algn="tl">
                    <a:srgbClr val="000000"/>
                  </a:outerShdw>
                </a:effectLst>
                <a:latin typeface="+mn-lt"/>
              </a:defRPr>
            </a:lvl1pPr>
          </a:lstStyle>
          <a:p>
            <a:pPr>
              <a:defRPr/>
            </a:pPr>
            <a:endParaRPr lang="en-US" dirty="0">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000000"/>
                  </a:outerShdw>
                </a:effectLst>
                <a:latin typeface="+mn-lt"/>
              </a:defRPr>
            </a:lvl1pPr>
          </a:lstStyle>
          <a:p>
            <a:pPr>
              <a:defRPr/>
            </a:pPr>
            <a:endParaRPr lang="en-US" dirty="0">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smtClean="0">
                <a:effectLst>
                  <a:outerShdw blurRad="38100" dist="38100" dir="2700000" algn="tl">
                    <a:srgbClr val="000000"/>
                  </a:outerShdw>
                </a:effectLst>
                <a:latin typeface="+mn-lt"/>
              </a:defRPr>
            </a:lvl1pPr>
          </a:lstStyle>
          <a:p>
            <a:pPr>
              <a:defRPr/>
            </a:pPr>
            <a:fld id="{3D13EC09-EFFE-4770-9911-B9DBA2A267E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5445472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28F8C6B-9BB9-44F5-ADCF-88FBD79A193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4353853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D02AAFB-1854-48E0-BC4E-0EC4DB4E0B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6270260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5C501D5-FDD5-4BC0-A4C3-C5CB069550E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9524863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2C2D00A-1948-485E-8380-C81F4019127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2314510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3E43E3A8-7A01-4B34-8F91-A462DCFF7F3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663530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CD79677F-3E40-4417-84A4-B83662D9EA4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8968848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44F6F43C-477A-4E7D-8F8C-B0A1D3EAD2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3026684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983A1FC-A740-4941-8C08-992A2617D0E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6075200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2FB4CC45-A5FE-4134-8DAD-F01702F50A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087905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8AE3DB4-B5A6-41E3-BACA-C2A7498FC80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2265200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28676"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7"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8"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9"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0"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1"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2"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3"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4"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5"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6"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7"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8"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28690"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1"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2"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3"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4"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5"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6"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7"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8"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9"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0"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1"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2"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3"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4"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5"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6"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7"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8"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9"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0"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1"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2"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3"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4"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5"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6"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7"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8"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9"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0"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1"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2"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3"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4"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5"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6"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7"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8"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9"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0"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1"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2"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3"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4"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5"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6"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7"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8"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9"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0"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1"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2"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3"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4"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5"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6"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7"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8"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9"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0"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1"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2"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4"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5"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6"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7"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8"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9"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0"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1"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2"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3"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4"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5"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6"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7"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8"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9"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0"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1"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2"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3"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4"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5"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6"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7"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8"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9"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0"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1"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2"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3"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4"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5"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6"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7"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8"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9"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0"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1"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2"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3"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4"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5"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6"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7"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8"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9"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0"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1"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2"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3"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4"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5"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6"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7"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8"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9"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9"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0"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2"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3"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sp>
        <p:nvSpPr>
          <p:cNvPr id="28825" name="Rectangle 153"/>
          <p:cNvSpPr>
            <a:spLocks noGrp="1" noRot="1" noChangeArrowheads="1"/>
          </p:cNvSpPr>
          <p:nvPr>
            <p:ph type="title"/>
          </p:nvPr>
        </p:nvSpPr>
        <p:spPr bwMode="auto">
          <a:xfrm>
            <a:off x="301625" y="2286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26" name="Rectangle 154"/>
          <p:cNvSpPr>
            <a:spLocks noGrp="1" noChangeArrowheads="1"/>
          </p:cNvSpPr>
          <p:nvPr>
            <p:ph type="dt" sz="half" idx="2"/>
          </p:nvPr>
        </p:nvSpPr>
        <p:spPr bwMode="auto">
          <a:xfrm>
            <a:off x="301625"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smtClean="0">
                <a:effectLst/>
                <a:latin typeface="Arial" charset="0"/>
              </a:defRPr>
            </a:lvl1pPr>
          </a:lstStyle>
          <a:p>
            <a:pPr fontAlgn="base">
              <a:spcAft>
                <a:spcPct val="0"/>
              </a:spcAft>
              <a:defRPr/>
            </a:pPr>
            <a:endParaRPr lang="en-US" dirty="0">
              <a:solidFill>
                <a:srgbClr val="FFFFFF"/>
              </a:solidFill>
            </a:endParaRPr>
          </a:p>
        </p:txBody>
      </p:sp>
      <p:sp>
        <p:nvSpPr>
          <p:cNvPr id="28827" name="Rectangle 15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smtClean="0">
                <a:effectLst/>
                <a:latin typeface="Arial" charset="0"/>
              </a:defRPr>
            </a:lvl1pPr>
          </a:lstStyle>
          <a:p>
            <a:pPr fontAlgn="base">
              <a:spcAft>
                <a:spcPct val="0"/>
              </a:spcAft>
              <a:defRPr/>
            </a:pPr>
            <a:endParaRPr lang="en-US" dirty="0">
              <a:solidFill>
                <a:srgbClr val="FFFFFF"/>
              </a:solidFill>
            </a:endParaRPr>
          </a:p>
        </p:txBody>
      </p:sp>
      <p:sp>
        <p:nvSpPr>
          <p:cNvPr id="28828" name="Rectangle 156"/>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smtClean="0">
                <a:effectLst/>
                <a:latin typeface="Arial" charset="0"/>
              </a:defRPr>
            </a:lvl1pPr>
          </a:lstStyle>
          <a:p>
            <a:pPr fontAlgn="base">
              <a:spcAft>
                <a:spcPct val="0"/>
              </a:spcAft>
              <a:defRPr/>
            </a:pPr>
            <a:fld id="{955A0273-A39F-45E1-B9DA-6BDAA5D4A73F}" type="slidenum">
              <a:rPr lang="en-US">
                <a:solidFill>
                  <a:srgbClr val="FFFFFF"/>
                </a:solidFill>
              </a:rPr>
              <a:pPr fontAlgn="base">
                <a:spcAft>
                  <a:spcPct val="0"/>
                </a:spcAft>
                <a:defRPr/>
              </a:pPr>
              <a:t>‹#›</a:t>
            </a:fld>
            <a:endParaRPr lang="en-US" dirty="0">
              <a:solidFill>
                <a:srgbClr val="FFFFFF"/>
              </a:solidFill>
            </a:endParaRPr>
          </a:p>
        </p:txBody>
      </p:sp>
      <p:sp>
        <p:nvSpPr>
          <p:cNvPr id="28829" name="Rectangle 157"/>
          <p:cNvSpPr>
            <a:spLocks noGrp="1" noRot="1" noChangeArrowheads="1"/>
          </p:cNvSpPr>
          <p:nvPr>
            <p:ph type="body" idx="1"/>
          </p:nvPr>
        </p:nvSpPr>
        <p:spPr bwMode="auto">
          <a:xfrm>
            <a:off x="301625" y="1600200"/>
            <a:ext cx="854075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13229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28676"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7"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8"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9"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0"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1"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2"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3"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4"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5"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6"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7"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8"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28690"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1"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2"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3"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4"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5"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6"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7"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8"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9"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0"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1"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2"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3"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4"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5"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6"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7"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8"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9"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0"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1"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2"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3"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4"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5"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6"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7"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8"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9"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0"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1"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2"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3"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4"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5"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6"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7"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8"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9"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0"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1"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2"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3"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4"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5"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6"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7"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8"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9"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0"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1"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2"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3"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4"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5"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6"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7"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8"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9"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0"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1"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2"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4"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5"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6"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7"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8"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9"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0"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1"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2"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3"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4"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5"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6"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7"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8"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9"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0"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1"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2"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3"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4"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5"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6"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7"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8"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9"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0"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1"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2"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3"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4"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5"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6"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7"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8"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9"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0"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1"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2"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3"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4"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5"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6"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7"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8"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9"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0"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1"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2"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3"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4"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5"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6"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7"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8"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9"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9"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0"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2"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3"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sp>
        <p:nvSpPr>
          <p:cNvPr id="28825" name="Rectangle 153"/>
          <p:cNvSpPr>
            <a:spLocks noGrp="1" noRot="1" noChangeArrowheads="1"/>
          </p:cNvSpPr>
          <p:nvPr>
            <p:ph type="title"/>
          </p:nvPr>
        </p:nvSpPr>
        <p:spPr bwMode="auto">
          <a:xfrm>
            <a:off x="301625" y="2286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26" name="Rectangle 154"/>
          <p:cNvSpPr>
            <a:spLocks noGrp="1" noChangeArrowheads="1"/>
          </p:cNvSpPr>
          <p:nvPr>
            <p:ph type="dt" sz="half" idx="2"/>
          </p:nvPr>
        </p:nvSpPr>
        <p:spPr bwMode="auto">
          <a:xfrm>
            <a:off x="301625"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smtClean="0">
                <a:effectLst/>
                <a:latin typeface="Arial" charset="0"/>
              </a:defRPr>
            </a:lvl1pPr>
          </a:lstStyle>
          <a:p>
            <a:pPr fontAlgn="base">
              <a:spcAft>
                <a:spcPct val="0"/>
              </a:spcAft>
              <a:defRPr/>
            </a:pPr>
            <a:endParaRPr lang="en-US" dirty="0">
              <a:solidFill>
                <a:srgbClr val="FFFFFF"/>
              </a:solidFill>
            </a:endParaRPr>
          </a:p>
        </p:txBody>
      </p:sp>
      <p:sp>
        <p:nvSpPr>
          <p:cNvPr id="28827" name="Rectangle 15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smtClean="0">
                <a:effectLst/>
                <a:latin typeface="Arial" charset="0"/>
              </a:defRPr>
            </a:lvl1pPr>
          </a:lstStyle>
          <a:p>
            <a:pPr fontAlgn="base">
              <a:spcAft>
                <a:spcPct val="0"/>
              </a:spcAft>
              <a:defRPr/>
            </a:pPr>
            <a:endParaRPr lang="en-US" dirty="0">
              <a:solidFill>
                <a:srgbClr val="FFFFFF"/>
              </a:solidFill>
            </a:endParaRPr>
          </a:p>
        </p:txBody>
      </p:sp>
      <p:sp>
        <p:nvSpPr>
          <p:cNvPr id="28828" name="Rectangle 156"/>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smtClean="0">
                <a:effectLst/>
                <a:latin typeface="Arial" charset="0"/>
              </a:defRPr>
            </a:lvl1pPr>
          </a:lstStyle>
          <a:p>
            <a:pPr fontAlgn="base">
              <a:spcAft>
                <a:spcPct val="0"/>
              </a:spcAft>
              <a:defRPr/>
            </a:pPr>
            <a:fld id="{955A0273-A39F-45E1-B9DA-6BDAA5D4A73F}" type="slidenum">
              <a:rPr lang="en-US">
                <a:solidFill>
                  <a:srgbClr val="FFFFFF"/>
                </a:solidFill>
              </a:rPr>
              <a:pPr fontAlgn="base">
                <a:spcAft>
                  <a:spcPct val="0"/>
                </a:spcAft>
                <a:defRPr/>
              </a:pPr>
              <a:t>‹#›</a:t>
            </a:fld>
            <a:endParaRPr lang="en-US" dirty="0">
              <a:solidFill>
                <a:srgbClr val="FFFFFF"/>
              </a:solidFill>
            </a:endParaRPr>
          </a:p>
        </p:txBody>
      </p:sp>
      <p:sp>
        <p:nvSpPr>
          <p:cNvPr id="28829" name="Rectangle 157"/>
          <p:cNvSpPr>
            <a:spLocks noGrp="1" noRot="1" noChangeArrowheads="1"/>
          </p:cNvSpPr>
          <p:nvPr>
            <p:ph type="body" idx="1"/>
          </p:nvPr>
        </p:nvSpPr>
        <p:spPr bwMode="auto">
          <a:xfrm>
            <a:off x="301625" y="1600200"/>
            <a:ext cx="854075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430673"/>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28676"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7"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8"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9"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0"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1"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2"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3"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4"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5"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6"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7"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8"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28690"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1"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2"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3"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4"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5"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6"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7"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8"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9"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0"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1"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2"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3"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4"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5"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6"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7"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8"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9"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0"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1"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2"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3"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4"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5"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6"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7"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8"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9"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0"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1"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2"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3"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4"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5"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6"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7"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8"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9"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0"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1"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2"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3"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4"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5"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6"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7"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8"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9"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0"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1"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2"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3"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4"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5"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6"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7"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8"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9"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0"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1"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2"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4"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5"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6"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7"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8"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9"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0"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1"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2"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3"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4"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5"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6"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7"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8"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9"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0"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1"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2"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3"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4"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5"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6"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7"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8"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9"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0"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1"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2"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3"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4"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5"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6"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7"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8"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9"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0"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1"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2"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3"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4"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5"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6"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7"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8"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9"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0"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1"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2"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3"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4"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5"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6"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7"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8"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9"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9"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0"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2"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3"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sp>
        <p:nvSpPr>
          <p:cNvPr id="28825" name="Rectangle 153"/>
          <p:cNvSpPr>
            <a:spLocks noGrp="1" noRot="1" noChangeArrowheads="1"/>
          </p:cNvSpPr>
          <p:nvPr>
            <p:ph type="title"/>
          </p:nvPr>
        </p:nvSpPr>
        <p:spPr bwMode="auto">
          <a:xfrm>
            <a:off x="301625" y="2286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26" name="Rectangle 154"/>
          <p:cNvSpPr>
            <a:spLocks noGrp="1" noChangeArrowheads="1"/>
          </p:cNvSpPr>
          <p:nvPr>
            <p:ph type="dt" sz="half" idx="2"/>
          </p:nvPr>
        </p:nvSpPr>
        <p:spPr bwMode="auto">
          <a:xfrm>
            <a:off x="301625"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smtClean="0">
                <a:effectLst/>
                <a:latin typeface="Arial" charset="0"/>
              </a:defRPr>
            </a:lvl1pPr>
          </a:lstStyle>
          <a:p>
            <a:pPr fontAlgn="base">
              <a:spcAft>
                <a:spcPct val="0"/>
              </a:spcAft>
              <a:defRPr/>
            </a:pPr>
            <a:endParaRPr lang="en-US" dirty="0">
              <a:solidFill>
                <a:srgbClr val="FFFFFF"/>
              </a:solidFill>
            </a:endParaRPr>
          </a:p>
        </p:txBody>
      </p:sp>
      <p:sp>
        <p:nvSpPr>
          <p:cNvPr id="28827" name="Rectangle 15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smtClean="0">
                <a:effectLst/>
                <a:latin typeface="Arial" charset="0"/>
              </a:defRPr>
            </a:lvl1pPr>
          </a:lstStyle>
          <a:p>
            <a:pPr fontAlgn="base">
              <a:spcAft>
                <a:spcPct val="0"/>
              </a:spcAft>
              <a:defRPr/>
            </a:pPr>
            <a:endParaRPr lang="en-US" dirty="0">
              <a:solidFill>
                <a:srgbClr val="FFFFFF"/>
              </a:solidFill>
            </a:endParaRPr>
          </a:p>
        </p:txBody>
      </p:sp>
      <p:sp>
        <p:nvSpPr>
          <p:cNvPr id="28828" name="Rectangle 156"/>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smtClean="0">
                <a:effectLst/>
                <a:latin typeface="Arial" charset="0"/>
              </a:defRPr>
            </a:lvl1pPr>
          </a:lstStyle>
          <a:p>
            <a:pPr fontAlgn="base">
              <a:spcAft>
                <a:spcPct val="0"/>
              </a:spcAft>
              <a:defRPr/>
            </a:pPr>
            <a:fld id="{955A0273-A39F-45E1-B9DA-6BDAA5D4A73F}" type="slidenum">
              <a:rPr lang="en-US">
                <a:solidFill>
                  <a:srgbClr val="FFFFFF"/>
                </a:solidFill>
              </a:rPr>
              <a:pPr fontAlgn="base">
                <a:spcAft>
                  <a:spcPct val="0"/>
                </a:spcAft>
                <a:defRPr/>
              </a:pPr>
              <a:t>‹#›</a:t>
            </a:fld>
            <a:endParaRPr lang="en-US" dirty="0">
              <a:solidFill>
                <a:srgbClr val="FFFFFF"/>
              </a:solidFill>
            </a:endParaRPr>
          </a:p>
        </p:txBody>
      </p:sp>
      <p:sp>
        <p:nvSpPr>
          <p:cNvPr id="28829" name="Rectangle 157"/>
          <p:cNvSpPr>
            <a:spLocks noGrp="1" noRot="1" noChangeArrowheads="1"/>
          </p:cNvSpPr>
          <p:nvPr>
            <p:ph type="body" idx="1"/>
          </p:nvPr>
        </p:nvSpPr>
        <p:spPr bwMode="auto">
          <a:xfrm>
            <a:off x="301625" y="1600200"/>
            <a:ext cx="854075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977044"/>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28676"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7"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8"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79"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0"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1"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2"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3"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4"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5"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6"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7"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88"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28690"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1"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2"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3"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4"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5"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6"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7"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8"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699"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0"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1"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2"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3"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4"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5"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6"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7"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8"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09"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0"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1"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2"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3"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4"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5"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6"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7"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8"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19"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0"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1"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2"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3"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4"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5"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6"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7"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8"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29"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0"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1"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2"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3"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4"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5"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6"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7"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8"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39"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0"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1"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2"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3"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4"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5"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6"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7"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8"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49"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0"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1"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2"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4"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5"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6"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7"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8"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59"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0"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1"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2"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3"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4"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5"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6"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7"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8"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69"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0"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1"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2"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3"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4"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5"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6"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7"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8"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79"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0"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1"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2"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3"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4"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5"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6"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7"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8"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89"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0"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1"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2"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3"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4"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5"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6"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7"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8"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799"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0"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1"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2"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3"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4"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5"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6"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7"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8"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09"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19"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0"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2"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3"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sp>
            <p:nvSpPr>
              <p:cNvPr id="2882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grpSp>
      <p:sp>
        <p:nvSpPr>
          <p:cNvPr id="28825" name="Rectangle 153"/>
          <p:cNvSpPr>
            <a:spLocks noGrp="1" noRot="1" noChangeArrowheads="1"/>
          </p:cNvSpPr>
          <p:nvPr>
            <p:ph type="title"/>
          </p:nvPr>
        </p:nvSpPr>
        <p:spPr bwMode="auto">
          <a:xfrm>
            <a:off x="301625" y="2286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26" name="Rectangle 154"/>
          <p:cNvSpPr>
            <a:spLocks noGrp="1" noChangeArrowheads="1"/>
          </p:cNvSpPr>
          <p:nvPr>
            <p:ph type="dt" sz="half" idx="2"/>
          </p:nvPr>
        </p:nvSpPr>
        <p:spPr bwMode="auto">
          <a:xfrm>
            <a:off x="301625"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smtClean="0">
                <a:effectLst/>
                <a:latin typeface="Arial" charset="0"/>
              </a:defRPr>
            </a:lvl1pPr>
          </a:lstStyle>
          <a:p>
            <a:pPr fontAlgn="base">
              <a:spcAft>
                <a:spcPct val="0"/>
              </a:spcAft>
              <a:defRPr/>
            </a:pPr>
            <a:endParaRPr lang="en-US" dirty="0">
              <a:solidFill>
                <a:srgbClr val="FFFFFF"/>
              </a:solidFill>
            </a:endParaRPr>
          </a:p>
        </p:txBody>
      </p:sp>
      <p:sp>
        <p:nvSpPr>
          <p:cNvPr id="28827" name="Rectangle 15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smtClean="0">
                <a:effectLst/>
                <a:latin typeface="Arial" charset="0"/>
              </a:defRPr>
            </a:lvl1pPr>
          </a:lstStyle>
          <a:p>
            <a:pPr fontAlgn="base">
              <a:spcAft>
                <a:spcPct val="0"/>
              </a:spcAft>
              <a:defRPr/>
            </a:pPr>
            <a:endParaRPr lang="en-US" dirty="0">
              <a:solidFill>
                <a:srgbClr val="FFFFFF"/>
              </a:solidFill>
            </a:endParaRPr>
          </a:p>
        </p:txBody>
      </p:sp>
      <p:sp>
        <p:nvSpPr>
          <p:cNvPr id="28828" name="Rectangle 156"/>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smtClean="0">
                <a:effectLst/>
                <a:latin typeface="Arial" charset="0"/>
              </a:defRPr>
            </a:lvl1pPr>
          </a:lstStyle>
          <a:p>
            <a:pPr fontAlgn="base">
              <a:spcAft>
                <a:spcPct val="0"/>
              </a:spcAft>
              <a:defRPr/>
            </a:pPr>
            <a:fld id="{955A0273-A39F-45E1-B9DA-6BDAA5D4A73F}" type="slidenum">
              <a:rPr lang="en-US">
                <a:solidFill>
                  <a:srgbClr val="FFFFFF"/>
                </a:solidFill>
              </a:rPr>
              <a:pPr fontAlgn="base">
                <a:spcAft>
                  <a:spcPct val="0"/>
                </a:spcAft>
                <a:defRPr/>
              </a:pPr>
              <a:t>‹#›</a:t>
            </a:fld>
            <a:endParaRPr lang="en-US" dirty="0">
              <a:solidFill>
                <a:srgbClr val="FFFFFF"/>
              </a:solidFill>
            </a:endParaRPr>
          </a:p>
        </p:txBody>
      </p:sp>
      <p:sp>
        <p:nvSpPr>
          <p:cNvPr id="28829" name="Rectangle 157"/>
          <p:cNvSpPr>
            <a:spLocks noGrp="1" noRot="1" noChangeArrowheads="1"/>
          </p:cNvSpPr>
          <p:nvPr>
            <p:ph type="body" idx="1"/>
          </p:nvPr>
        </p:nvSpPr>
        <p:spPr bwMode="auto">
          <a:xfrm>
            <a:off x="301625" y="1600200"/>
            <a:ext cx="854075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044543"/>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46.xml"/><Relationship Id="rId4" Type="http://schemas.openxmlformats.org/officeDocument/2006/relationships/image" Target="../media/image50.jp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73.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hyperlink" Target="http://www.nacmo.org/"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notesSlide" Target="../notesSlides/notesSlide7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lstStyle/>
          <a:p>
            <a:endParaRPr lang="en-US" dirty="0"/>
          </a:p>
        </p:txBody>
      </p:sp>
      <p:pic>
        <p:nvPicPr>
          <p:cNvPr id="1027" name="Picture 3" descr="C:\Users\Marti\Documents\Digital Pix\CMO 04\Catlin\Catlin CMO 6-6-04 07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28" t="3750" r="11072" b="22919"/>
          <a:stretch/>
        </p:blipFill>
        <p:spPr bwMode="auto">
          <a:xfrm>
            <a:off x="301625" y="228601"/>
            <a:ext cx="8652963" cy="73551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62200" y="5832269"/>
            <a:ext cx="5638800" cy="830997"/>
          </a:xfrm>
          <a:prstGeom prst="rect">
            <a:avLst/>
          </a:prstGeom>
          <a:noFill/>
        </p:spPr>
        <p:txBody>
          <a:bodyPr wrap="square" rtlCol="0">
            <a:spAutoFit/>
          </a:bodyPr>
          <a:lstStyle/>
          <a:p>
            <a:pPr algn="ctr"/>
            <a:r>
              <a:rPr lang="en-US" sz="4800" dirty="0"/>
              <a:t>This is CMO</a:t>
            </a:r>
          </a:p>
        </p:txBody>
      </p:sp>
    </p:spTree>
    <p:extLst>
      <p:ext uri="{BB962C8B-B14F-4D97-AF65-F5344CB8AC3E}">
        <p14:creationId xmlns:p14="http://schemas.microsoft.com/office/powerpoint/2010/main" val="44635936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arti\Documents\Digital Pix\CMO 06\Matthiessen\DSCN056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57" t="13586" r="11747" b="3757"/>
          <a:stretch/>
        </p:blipFill>
        <p:spPr bwMode="auto">
          <a:xfrm>
            <a:off x="381000" y="164430"/>
            <a:ext cx="8593094" cy="669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62349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arti\Documents\Digital Pix\CMO 06\Matthiessen\DSCN06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43" t="19091" r="33252" b="25243"/>
          <a:stretch/>
        </p:blipFill>
        <p:spPr bwMode="auto">
          <a:xfrm>
            <a:off x="228600" y="363071"/>
            <a:ext cx="8686800" cy="613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80484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arti\Documents\Digital Pix\CMO 09\Mt Eschol CMO\DSCF10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00" t="14445" r="18334" b="4444"/>
          <a:stretch/>
        </p:blipFill>
        <p:spPr bwMode="auto">
          <a:xfrm>
            <a:off x="838200" y="126206"/>
            <a:ext cx="7239000" cy="660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55884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17F30-B1B1-4B61-A41F-EBB647E1AC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 t="17777" r="4167" b="10000"/>
          <a:stretch/>
        </p:blipFill>
        <p:spPr>
          <a:xfrm>
            <a:off x="76200" y="906849"/>
            <a:ext cx="8991600" cy="5265351"/>
          </a:xfrm>
          <a:prstGeom prst="rect">
            <a:avLst/>
          </a:prstGeom>
        </p:spPr>
      </p:pic>
    </p:spTree>
    <p:extLst>
      <p:ext uri="{BB962C8B-B14F-4D97-AF65-F5344CB8AC3E}">
        <p14:creationId xmlns:p14="http://schemas.microsoft.com/office/powerpoint/2010/main" val="418044961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A2409-A568-4E24-B4AE-FABA114D6C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t="20000" r="7500" b="4445"/>
          <a:stretch/>
        </p:blipFill>
        <p:spPr>
          <a:xfrm>
            <a:off x="219635" y="393700"/>
            <a:ext cx="8695765" cy="6159500"/>
          </a:xfrm>
          <a:prstGeom prst="rect">
            <a:avLst/>
          </a:prstGeom>
        </p:spPr>
      </p:pic>
    </p:spTree>
    <p:extLst>
      <p:ext uri="{BB962C8B-B14F-4D97-AF65-F5344CB8AC3E}">
        <p14:creationId xmlns:p14="http://schemas.microsoft.com/office/powerpoint/2010/main" val="273956879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92" name="Rectangle 28"/>
          <p:cNvSpPr>
            <a:spLocks noGrp="1" noRot="1" noChangeArrowheads="1"/>
          </p:cNvSpPr>
          <p:nvPr>
            <p:ph type="title"/>
          </p:nvPr>
        </p:nvSpPr>
        <p:spPr/>
        <p:txBody>
          <a:bodyPr/>
          <a:lstStyle/>
          <a:p>
            <a:pPr eaLnBrk="1" hangingPunct="1">
              <a:defRPr/>
            </a:pPr>
            <a:r>
              <a:rPr lang="en-US" dirty="0">
                <a:latin typeface="Comic Sans MS" pitchFamily="66" charset="0"/>
              </a:rPr>
              <a:t>Treasure Hunt on Horseback</a:t>
            </a:r>
          </a:p>
        </p:txBody>
      </p:sp>
      <p:sp>
        <p:nvSpPr>
          <p:cNvPr id="36893" name="Rectangle 29"/>
          <p:cNvSpPr>
            <a:spLocks noGrp="1" noRot="1" noChangeArrowheads="1"/>
          </p:cNvSpPr>
          <p:nvPr>
            <p:ph type="body" idx="1"/>
          </p:nvPr>
        </p:nvSpPr>
        <p:spPr/>
        <p:txBody>
          <a:bodyPr/>
          <a:lstStyle/>
          <a:p>
            <a:pPr eaLnBrk="1" hangingPunct="1">
              <a:defRPr/>
            </a:pPr>
            <a:r>
              <a:rPr lang="en-US" dirty="0">
                <a:latin typeface="Comic Sans MS" pitchFamily="66" charset="0"/>
              </a:rPr>
              <a:t>5 Plates for the short course or 10 plates for a long course. Plates are also called markers, targets, Objective stations. </a:t>
            </a:r>
          </a:p>
          <a:p>
            <a:pPr eaLnBrk="1" hangingPunct="1">
              <a:defRPr/>
            </a:pPr>
            <a:r>
              <a:rPr lang="en-US" dirty="0">
                <a:latin typeface="Comic Sans MS" pitchFamily="66" charset="0"/>
              </a:rPr>
              <a:t>Short course is just one half of the long course – same plates, shorter distance.</a:t>
            </a:r>
          </a:p>
          <a:p>
            <a:pPr eaLnBrk="1" hangingPunct="1">
              <a:defRPr/>
            </a:pPr>
            <a:r>
              <a:rPr lang="en-US" dirty="0">
                <a:latin typeface="Comic Sans MS" pitchFamily="66" charset="0"/>
              </a:rPr>
              <a:t>1-? People per team</a:t>
            </a:r>
          </a:p>
          <a:p>
            <a:pPr eaLnBrk="1" hangingPunct="1">
              <a:defRPr/>
            </a:pPr>
            <a:r>
              <a:rPr lang="en-US" dirty="0">
                <a:latin typeface="Comic Sans MS" pitchFamily="66" charset="0"/>
              </a:rPr>
              <a:t>Riders and horses accumulate points</a:t>
            </a:r>
          </a:p>
          <a:p>
            <a:pPr eaLnBrk="1" hangingPunct="1">
              <a:defRPr/>
            </a:pPr>
            <a:r>
              <a:rPr lang="en-US" dirty="0">
                <a:latin typeface="Comic Sans MS" pitchFamily="66" charset="0"/>
              </a:rPr>
              <a:t>Ride managers also earn points</a:t>
            </a:r>
          </a:p>
          <a:p>
            <a:pPr eaLnBrk="1" hangingPunct="1">
              <a:defRPr/>
            </a:pPr>
            <a:r>
              <a:rPr lang="en-US" dirty="0">
                <a:latin typeface="Comic Sans MS" pitchFamily="66" charset="0"/>
              </a:rPr>
              <a:t>Points lead to annual and cumulative prizes.</a:t>
            </a:r>
          </a:p>
        </p:txBody>
      </p:sp>
    </p:spTree>
    <p:extLst>
      <p:ext uri="{BB962C8B-B14F-4D97-AF65-F5344CB8AC3E}">
        <p14:creationId xmlns:p14="http://schemas.microsoft.com/office/powerpoint/2010/main" val="170662451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9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compass-pencil"/>
          <p:cNvPicPr>
            <a:picLocks noChangeAspect="1" noChangeArrowheads="1"/>
          </p:cNvPicPr>
          <p:nvPr/>
        </p:nvPicPr>
        <p:blipFill>
          <a:blip r:embed="rId3" cstate="print">
            <a:extLst>
              <a:ext uri="{28A0092B-C50C-407E-A947-70E740481C1C}">
                <a14:useLocalDpi xmlns:a14="http://schemas.microsoft.com/office/drawing/2010/main" val="0"/>
              </a:ext>
            </a:extLst>
          </a:blip>
          <a:srcRect b="9947"/>
          <a:stretch>
            <a:fillRect/>
          </a:stretch>
        </p:blipFill>
        <p:spPr bwMode="auto">
          <a:xfrm>
            <a:off x="609600" y="0"/>
            <a:ext cx="36385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descr="vest"/>
          <p:cNvPicPr>
            <a:picLocks noChangeAspect="1" noChangeArrowheads="1"/>
          </p:cNvPicPr>
          <p:nvPr/>
        </p:nvPicPr>
        <p:blipFill>
          <a:blip r:embed="rId4" cstate="print">
            <a:extLst>
              <a:ext uri="{28A0092B-C50C-407E-A947-70E740481C1C}">
                <a14:useLocalDpi xmlns:a14="http://schemas.microsoft.com/office/drawing/2010/main" val="0"/>
              </a:ext>
            </a:extLst>
          </a:blip>
          <a:srcRect b="1947"/>
          <a:stretch>
            <a:fillRect/>
          </a:stretch>
        </p:blipFill>
        <p:spPr bwMode="auto">
          <a:xfrm>
            <a:off x="4267200" y="45720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7" descr="sadd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29000"/>
            <a:ext cx="42672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equipment"/>
          <p:cNvPicPr>
            <a:picLocks noChangeAspect="1" noChangeArrowheads="1"/>
          </p:cNvPicPr>
          <p:nvPr/>
        </p:nvPicPr>
        <p:blipFill>
          <a:blip r:embed="rId6" cstate="print">
            <a:extLst>
              <a:ext uri="{28A0092B-C50C-407E-A947-70E740481C1C}">
                <a14:useLocalDpi xmlns:a14="http://schemas.microsoft.com/office/drawing/2010/main" val="0"/>
              </a:ext>
            </a:extLst>
          </a:blip>
          <a:srcRect r="1563" b="2890"/>
          <a:stretch>
            <a:fillRect/>
          </a:stretch>
        </p:blipFill>
        <p:spPr bwMode="auto">
          <a:xfrm>
            <a:off x="4114800" y="36576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88765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8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8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380999"/>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90110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arti\Documents\Digital Pix\CMO 09\Mt Eschol CMO\4611_85838069019_635474019_1720471_723098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464" r="13158" b="10169"/>
          <a:stretch/>
        </p:blipFill>
        <p:spPr bwMode="auto">
          <a:xfrm>
            <a:off x="184279" y="1524000"/>
            <a:ext cx="8775442"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996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i\Documents\2013 season\DSC01884.JPG"/>
          <p:cNvPicPr>
            <a:picLocks noGrp="1" noChangeAspect="1" noChangeArrowheads="1"/>
          </p:cNvPicPr>
          <p:nvPr>
            <p:ph idx="4294967295"/>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6200" y="56677"/>
            <a:ext cx="9067800" cy="67446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9D1B2AA1-7301-49FE-9B87-465633051C63}"/>
              </a:ext>
            </a:extLst>
          </p:cNvPr>
          <p:cNvSpPr/>
          <p:nvPr/>
        </p:nvSpPr>
        <p:spPr bwMode="auto">
          <a:xfrm rot="6335064">
            <a:off x="5410200" y="4800600"/>
            <a:ext cx="457200" cy="1752600"/>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3" name="Arrow: Down 2">
            <a:extLst>
              <a:ext uri="{FF2B5EF4-FFF2-40B4-BE49-F238E27FC236}">
                <a16:creationId xmlns:a16="http://schemas.microsoft.com/office/drawing/2014/main" id="{14582B12-B850-4F06-A8CB-9A7C10DCFBEF}"/>
              </a:ext>
            </a:extLst>
          </p:cNvPr>
          <p:cNvSpPr/>
          <p:nvPr/>
        </p:nvSpPr>
        <p:spPr bwMode="auto">
          <a:xfrm rot="6276644">
            <a:off x="4343401" y="3581400"/>
            <a:ext cx="609599" cy="2551121"/>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4" name="Arrow: Right 3">
            <a:extLst>
              <a:ext uri="{FF2B5EF4-FFF2-40B4-BE49-F238E27FC236}">
                <a16:creationId xmlns:a16="http://schemas.microsoft.com/office/drawing/2014/main" id="{4477B076-DE9D-4148-9056-DD3E188C4775}"/>
              </a:ext>
            </a:extLst>
          </p:cNvPr>
          <p:cNvSpPr/>
          <p:nvPr/>
        </p:nvSpPr>
        <p:spPr bwMode="auto">
          <a:xfrm rot="10632456">
            <a:off x="5181600" y="5867400"/>
            <a:ext cx="1362699" cy="265121"/>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368315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i\Documents\Digital Pix\CMO 09\Mt Eschol CMO\DSCF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70666"/>
            <a:ext cx="8846579" cy="663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54699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DCIM\103MSDCF\DSC018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50530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on your route</a:t>
            </a:r>
          </a:p>
        </p:txBody>
      </p:sp>
      <p:pic>
        <p:nvPicPr>
          <p:cNvPr id="3074" name="Picture 2" descr="C:\Users\Marti\Documents\Digital Pix\CMO 04\Middlefork Fall\SaraZima.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589" t="9945" r="24356" b="562"/>
          <a:stretch/>
        </p:blipFill>
        <p:spPr bwMode="auto">
          <a:xfrm>
            <a:off x="1676399" y="1285569"/>
            <a:ext cx="5334001" cy="542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88532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rti\Documents\Digital Pix\CMO 04\Middlefork Fall\Time ou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10" t="33713" r="23220" b="5846"/>
          <a:stretch/>
        </p:blipFill>
        <p:spPr bwMode="auto">
          <a:xfrm>
            <a:off x="-295835" y="-533400"/>
            <a:ext cx="9448800" cy="795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4965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rti\Documents\2013 season\DSC01887.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extLst>
              <a:ext uri="{FF2B5EF4-FFF2-40B4-BE49-F238E27FC236}">
                <a16:creationId xmlns:a16="http://schemas.microsoft.com/office/drawing/2014/main" id="{8103745A-E394-4435-A09F-9C83A7F7F43F}"/>
              </a:ext>
            </a:extLst>
          </p:cNvPr>
          <p:cNvSpPr/>
          <p:nvPr/>
        </p:nvSpPr>
        <p:spPr>
          <a:xfrm>
            <a:off x="4154557" y="5219700"/>
            <a:ext cx="1676400" cy="381000"/>
          </a:xfrm>
          <a:prstGeom prst="leftArrow">
            <a:avLst>
              <a:gd name="adj1" fmla="val 56957"/>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71698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ti\Documents\2013 season\DSC01886.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6504" y="3644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Connector 1">
            <a:extLst>
              <a:ext uri="{FF2B5EF4-FFF2-40B4-BE49-F238E27FC236}">
                <a16:creationId xmlns:a16="http://schemas.microsoft.com/office/drawing/2014/main" id="{E42FBC29-AF1A-441D-A189-1AA77E4821F1}"/>
              </a:ext>
            </a:extLst>
          </p:cNvPr>
          <p:cNvSpPr/>
          <p:nvPr/>
        </p:nvSpPr>
        <p:spPr>
          <a:xfrm>
            <a:off x="11506200" y="2209800"/>
            <a:ext cx="45719"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A0E8686-F29A-48BE-941F-D6A039BB53F8}"/>
              </a:ext>
            </a:extLst>
          </p:cNvPr>
          <p:cNvSpPr/>
          <p:nvPr/>
        </p:nvSpPr>
        <p:spPr>
          <a:xfrm>
            <a:off x="152400" y="3581400"/>
            <a:ext cx="990600" cy="609600"/>
          </a:xfrm>
          <a:prstGeom prst="ellipse">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59274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O base map.jpg"/>
          <p:cNvPicPr>
            <a:picLocks noChangeAspect="1"/>
          </p:cNvPicPr>
          <p:nvPr/>
        </p:nvPicPr>
        <p:blipFill>
          <a:blip r:embed="rId3" cstate="print"/>
          <a:srcRect t="6364" b="17273"/>
          <a:stretch>
            <a:fillRect/>
          </a:stretch>
        </p:blipFill>
        <p:spPr>
          <a:xfrm>
            <a:off x="1600200" y="118244"/>
            <a:ext cx="6629400" cy="6551046"/>
          </a:xfrm>
          <a:prstGeom prst="rect">
            <a:avLst/>
          </a:prstGeom>
        </p:spPr>
      </p:pic>
      <p:sp>
        <p:nvSpPr>
          <p:cNvPr id="7" name="Oval 6"/>
          <p:cNvSpPr/>
          <p:nvPr/>
        </p:nvSpPr>
        <p:spPr>
          <a:xfrm>
            <a:off x="3810000" y="1676400"/>
            <a:ext cx="4800600" cy="487680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1079529">
            <a:off x="3798357" y="1661791"/>
            <a:ext cx="886781"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16</a:t>
            </a:r>
          </a:p>
        </p:txBody>
      </p:sp>
    </p:spTree>
    <p:extLst>
      <p:ext uri="{BB962C8B-B14F-4D97-AF65-F5344CB8AC3E}">
        <p14:creationId xmlns:p14="http://schemas.microsoft.com/office/powerpoint/2010/main" val="173323029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O base map.jpg"/>
          <p:cNvPicPr>
            <a:picLocks noChangeAspect="1"/>
          </p:cNvPicPr>
          <p:nvPr/>
        </p:nvPicPr>
        <p:blipFill>
          <a:blip r:embed="rId3" cstate="print"/>
          <a:srcRect t="6364" b="17273"/>
          <a:stretch>
            <a:fillRect/>
          </a:stretch>
        </p:blipFill>
        <p:spPr>
          <a:xfrm>
            <a:off x="1600200" y="118244"/>
            <a:ext cx="6629400" cy="6551046"/>
          </a:xfrm>
          <a:prstGeom prst="rect">
            <a:avLst/>
          </a:prstGeom>
        </p:spPr>
      </p:pic>
      <p:sp>
        <p:nvSpPr>
          <p:cNvPr id="5" name="Bent Arrow 4"/>
          <p:cNvSpPr/>
          <p:nvPr/>
        </p:nvSpPr>
        <p:spPr>
          <a:xfrm flipH="1">
            <a:off x="5257800" y="2133600"/>
            <a:ext cx="304800" cy="304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rot="18866344">
            <a:off x="5162919" y="1937613"/>
            <a:ext cx="561053" cy="610185"/>
          </a:xfrm>
          <a:prstGeom prst="rect">
            <a:avLst/>
          </a:prstGeom>
          <a:blipFill dpi="0" rotWithShape="1">
            <a:blip r:embed="rId4" cstate="print">
              <a:alphaModFix amt="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86043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O base map.jpg"/>
          <p:cNvPicPr>
            <a:picLocks noChangeAspect="1"/>
          </p:cNvPicPr>
          <p:nvPr/>
        </p:nvPicPr>
        <p:blipFill>
          <a:blip r:embed="rId3" cstate="print"/>
          <a:srcRect t="6364" b="17273"/>
          <a:stretch>
            <a:fillRect/>
          </a:stretch>
        </p:blipFill>
        <p:spPr>
          <a:xfrm>
            <a:off x="1600200" y="118244"/>
            <a:ext cx="6629400" cy="6551046"/>
          </a:xfrm>
          <a:prstGeom prst="rect">
            <a:avLst/>
          </a:prstGeom>
        </p:spPr>
      </p:pic>
      <p:sp>
        <p:nvSpPr>
          <p:cNvPr id="5" name="Bent Arrow 4"/>
          <p:cNvSpPr/>
          <p:nvPr/>
        </p:nvSpPr>
        <p:spPr>
          <a:xfrm flipH="1">
            <a:off x="5257800" y="2133600"/>
            <a:ext cx="304800" cy="304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rot="18866344">
            <a:off x="5162919" y="1937613"/>
            <a:ext cx="561053" cy="610185"/>
          </a:xfrm>
          <a:prstGeom prst="rect">
            <a:avLst/>
          </a:prstGeom>
          <a:blipFill dpi="0" rotWithShape="1">
            <a:blip r:embed="rId4" cstate="print">
              <a:alphaModFix amt="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3BE8ABF-14ED-42F2-B6EF-48BDBBED08B1}"/>
              </a:ext>
            </a:extLst>
          </p:cNvPr>
          <p:cNvGrpSpPr/>
          <p:nvPr/>
        </p:nvGrpSpPr>
        <p:grpSpPr>
          <a:xfrm>
            <a:off x="6781800" y="4953000"/>
            <a:ext cx="762000" cy="828675"/>
            <a:chOff x="6781800" y="4953000"/>
            <a:chExt cx="762000" cy="828675"/>
          </a:xfrm>
        </p:grpSpPr>
        <p:sp>
          <p:nvSpPr>
            <p:cNvPr id="1026" name="Tree"/>
            <p:cNvSpPr>
              <a:spLocks noEditPoints="1" noChangeArrowheads="1"/>
            </p:cNvSpPr>
            <p:nvPr/>
          </p:nvSpPr>
          <p:spPr bwMode="auto">
            <a:xfrm>
              <a:off x="6781800" y="4953000"/>
              <a:ext cx="762000"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B050"/>
            </a:solidFill>
            <a:ln w="9525">
              <a:solidFill>
                <a:srgbClr val="000000"/>
              </a:solidFill>
              <a:miter lim="800000"/>
              <a:headEnd/>
              <a:tailEnd/>
            </a:ln>
            <a:effectLst>
              <a:outerShdw dist="107763" sx="1000" sy="1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2" name="Ribbon: Tilted Down 1">
              <a:extLst>
                <a:ext uri="{FF2B5EF4-FFF2-40B4-BE49-F238E27FC236}">
                  <a16:creationId xmlns:a16="http://schemas.microsoft.com/office/drawing/2014/main" id="{66961255-FD6D-41EE-BAAB-5517FDFAF144}"/>
                </a:ext>
              </a:extLst>
            </p:cNvPr>
            <p:cNvSpPr/>
            <p:nvPr/>
          </p:nvSpPr>
          <p:spPr>
            <a:xfrm>
              <a:off x="6896100" y="5393841"/>
              <a:ext cx="533400" cy="195263"/>
            </a:xfrm>
            <a:prstGeom prst="ribb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435667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O base map.jpg"/>
          <p:cNvPicPr>
            <a:picLocks noChangeAspect="1"/>
          </p:cNvPicPr>
          <p:nvPr/>
        </p:nvPicPr>
        <p:blipFill>
          <a:blip r:embed="rId3" cstate="print"/>
          <a:srcRect t="6364" b="17273"/>
          <a:stretch>
            <a:fillRect/>
          </a:stretch>
        </p:blipFill>
        <p:spPr>
          <a:xfrm>
            <a:off x="1600200" y="118244"/>
            <a:ext cx="6629400" cy="6551046"/>
          </a:xfrm>
          <a:prstGeom prst="rect">
            <a:avLst/>
          </a:prstGeom>
        </p:spPr>
      </p:pic>
      <p:sp>
        <p:nvSpPr>
          <p:cNvPr id="5" name="Bent Arrow 4"/>
          <p:cNvSpPr/>
          <p:nvPr/>
        </p:nvSpPr>
        <p:spPr>
          <a:xfrm flipH="1">
            <a:off x="5257800" y="2133600"/>
            <a:ext cx="304800" cy="304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rot="18866344">
            <a:off x="5162919" y="1937613"/>
            <a:ext cx="561053" cy="610185"/>
          </a:xfrm>
          <a:prstGeom prst="rect">
            <a:avLst/>
          </a:prstGeom>
          <a:blipFill dpi="0" rotWithShape="1">
            <a:blip r:embed="rId4" cstate="print">
              <a:alphaModFix amt="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ree"/>
          <p:cNvSpPr>
            <a:spLocks noEditPoints="1" noChangeArrowheads="1"/>
          </p:cNvSpPr>
          <p:nvPr/>
        </p:nvSpPr>
        <p:spPr bwMode="auto">
          <a:xfrm>
            <a:off x="6781800" y="5181600"/>
            <a:ext cx="523875" cy="6000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sx="1000" sy="1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DaveC\AppData\Local\Microsoft\Windows\Temporary Internet Files\Content.IE5\YCVMX7Y1\MC900434724[1].png"/>
          <p:cNvPicPr>
            <a:picLocks noChangeAspect="1" noChangeArrowheads="1"/>
          </p:cNvPicPr>
          <p:nvPr/>
        </p:nvPicPr>
        <p:blipFill>
          <a:blip r:embed="rId5" cstate="print"/>
          <a:srcRect/>
          <a:stretch>
            <a:fillRect/>
          </a:stretch>
        </p:blipFill>
        <p:spPr bwMode="auto">
          <a:xfrm>
            <a:off x="6858000" y="5377522"/>
            <a:ext cx="457200" cy="261135"/>
          </a:xfrm>
          <a:prstGeom prst="rect">
            <a:avLst/>
          </a:prstGeom>
          <a:noFill/>
        </p:spPr>
      </p:pic>
      <p:cxnSp>
        <p:nvCxnSpPr>
          <p:cNvPr id="10" name="Straight Arrow Connector 9"/>
          <p:cNvCxnSpPr/>
          <p:nvPr/>
        </p:nvCxnSpPr>
        <p:spPr>
          <a:xfrm>
            <a:off x="5486400" y="2514600"/>
            <a:ext cx="501837" cy="1873437"/>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5800" y="5508089"/>
            <a:ext cx="4724400" cy="830997"/>
          </a:xfrm>
          <a:prstGeom prst="rect">
            <a:avLst/>
          </a:prstGeom>
          <a:noFill/>
        </p:spPr>
        <p:txBody>
          <a:bodyPr wrap="square" rtlCol="0">
            <a:spAutoFit/>
          </a:bodyPr>
          <a:lstStyle/>
          <a:p>
            <a:r>
              <a:rPr lang="en-US" sz="2400" dirty="0"/>
              <a:t>170</a:t>
            </a:r>
            <a:r>
              <a:rPr lang="en-US" sz="2400" baseline="30000" dirty="0"/>
              <a:t>o</a:t>
            </a:r>
            <a:r>
              <a:rPr lang="en-US" sz="2400" dirty="0"/>
              <a:t> from left turn sign at north end of trail, to the marker.</a:t>
            </a:r>
          </a:p>
        </p:txBody>
      </p:sp>
      <p:grpSp>
        <p:nvGrpSpPr>
          <p:cNvPr id="9" name="Group 8">
            <a:extLst>
              <a:ext uri="{FF2B5EF4-FFF2-40B4-BE49-F238E27FC236}">
                <a16:creationId xmlns:a16="http://schemas.microsoft.com/office/drawing/2014/main" id="{8263990B-B3A2-4568-A229-E6C3259F3844}"/>
              </a:ext>
            </a:extLst>
          </p:cNvPr>
          <p:cNvGrpSpPr/>
          <p:nvPr/>
        </p:nvGrpSpPr>
        <p:grpSpPr>
          <a:xfrm>
            <a:off x="6781800" y="4953000"/>
            <a:ext cx="762000" cy="828675"/>
            <a:chOff x="6781800" y="4953000"/>
            <a:chExt cx="762000" cy="828675"/>
          </a:xfrm>
        </p:grpSpPr>
        <p:sp>
          <p:nvSpPr>
            <p:cNvPr id="11" name="Tree">
              <a:extLst>
                <a:ext uri="{FF2B5EF4-FFF2-40B4-BE49-F238E27FC236}">
                  <a16:creationId xmlns:a16="http://schemas.microsoft.com/office/drawing/2014/main" id="{946E6F79-972B-4790-873E-29D7BCFE4A89}"/>
                </a:ext>
              </a:extLst>
            </p:cNvPr>
            <p:cNvSpPr>
              <a:spLocks noEditPoints="1" noChangeArrowheads="1"/>
            </p:cNvSpPr>
            <p:nvPr/>
          </p:nvSpPr>
          <p:spPr bwMode="auto">
            <a:xfrm>
              <a:off x="6781800" y="4953000"/>
              <a:ext cx="762000"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B050"/>
            </a:solidFill>
            <a:ln w="9525">
              <a:solidFill>
                <a:srgbClr val="000000"/>
              </a:solidFill>
              <a:miter lim="800000"/>
              <a:headEnd/>
              <a:tailEnd/>
            </a:ln>
            <a:effectLst>
              <a:outerShdw dist="107763" sx="1000" sy="1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2" name="Ribbon: Tilted Down 11">
              <a:extLst>
                <a:ext uri="{FF2B5EF4-FFF2-40B4-BE49-F238E27FC236}">
                  <a16:creationId xmlns:a16="http://schemas.microsoft.com/office/drawing/2014/main" id="{08852ECF-FCE4-4BCC-B277-70B8B4FCAF84}"/>
                </a:ext>
              </a:extLst>
            </p:cNvPr>
            <p:cNvSpPr/>
            <p:nvPr/>
          </p:nvSpPr>
          <p:spPr>
            <a:xfrm>
              <a:off x="6896100" y="5393841"/>
              <a:ext cx="533400" cy="195263"/>
            </a:xfrm>
            <a:prstGeom prst="ribb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029735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O base map.jpg"/>
          <p:cNvPicPr>
            <a:picLocks noChangeAspect="1"/>
          </p:cNvPicPr>
          <p:nvPr/>
        </p:nvPicPr>
        <p:blipFill>
          <a:blip r:embed="rId3" cstate="print"/>
          <a:srcRect t="6364" b="17273"/>
          <a:stretch>
            <a:fillRect/>
          </a:stretch>
        </p:blipFill>
        <p:spPr>
          <a:xfrm>
            <a:off x="1600200" y="118244"/>
            <a:ext cx="6629400" cy="6551046"/>
          </a:xfrm>
          <a:prstGeom prst="rect">
            <a:avLst/>
          </a:prstGeom>
        </p:spPr>
      </p:pic>
      <p:sp>
        <p:nvSpPr>
          <p:cNvPr id="5" name="Bent Arrow 4"/>
          <p:cNvSpPr/>
          <p:nvPr/>
        </p:nvSpPr>
        <p:spPr>
          <a:xfrm flipH="1">
            <a:off x="5257800" y="2133600"/>
            <a:ext cx="304800" cy="304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rot="18866344">
            <a:off x="5162919" y="1937613"/>
            <a:ext cx="561053" cy="610185"/>
          </a:xfrm>
          <a:prstGeom prst="rect">
            <a:avLst/>
          </a:prstGeom>
          <a:blipFill dpi="0" rotWithShape="1">
            <a:blip r:embed="rId4" cstate="print">
              <a:alphaModFix amt="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ree"/>
          <p:cNvSpPr>
            <a:spLocks noEditPoints="1" noChangeArrowheads="1"/>
          </p:cNvSpPr>
          <p:nvPr/>
        </p:nvSpPr>
        <p:spPr bwMode="auto">
          <a:xfrm>
            <a:off x="6781800" y="5181600"/>
            <a:ext cx="523875" cy="6000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sx="1000" sy="1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DaveC\AppData\Local\Microsoft\Windows\Temporary Internet Files\Content.IE5\YCVMX7Y1\MC900434724[1].png"/>
          <p:cNvPicPr>
            <a:picLocks noChangeAspect="1" noChangeArrowheads="1"/>
          </p:cNvPicPr>
          <p:nvPr/>
        </p:nvPicPr>
        <p:blipFill>
          <a:blip r:embed="rId5" cstate="print"/>
          <a:srcRect/>
          <a:stretch>
            <a:fillRect/>
          </a:stretch>
        </p:blipFill>
        <p:spPr bwMode="auto">
          <a:xfrm>
            <a:off x="6858000" y="5377522"/>
            <a:ext cx="457200" cy="261135"/>
          </a:xfrm>
          <a:prstGeom prst="rect">
            <a:avLst/>
          </a:prstGeom>
          <a:noFill/>
        </p:spPr>
      </p:pic>
      <p:cxnSp>
        <p:nvCxnSpPr>
          <p:cNvPr id="10" name="Straight Arrow Connector 9"/>
          <p:cNvCxnSpPr/>
          <p:nvPr/>
        </p:nvCxnSpPr>
        <p:spPr>
          <a:xfrm>
            <a:off x="5486400" y="2514600"/>
            <a:ext cx="501837" cy="1873437"/>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216837" y="4692837"/>
            <a:ext cx="717363" cy="717363"/>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50900" y="5629132"/>
            <a:ext cx="4648200" cy="830997"/>
          </a:xfrm>
          <a:prstGeom prst="rect">
            <a:avLst/>
          </a:prstGeom>
          <a:noFill/>
        </p:spPr>
        <p:txBody>
          <a:bodyPr wrap="square" rtlCol="0">
            <a:spAutoFit/>
          </a:bodyPr>
          <a:lstStyle/>
          <a:p>
            <a:r>
              <a:rPr lang="en-US" sz="2400" dirty="0"/>
              <a:t>338</a:t>
            </a:r>
            <a:r>
              <a:rPr lang="en-US" sz="2400" baseline="30000" dirty="0"/>
              <a:t>o</a:t>
            </a:r>
            <a:r>
              <a:rPr lang="en-US" sz="2400" dirty="0"/>
              <a:t> from  trail beside small tree with orange ribbon, to the marker.</a:t>
            </a:r>
            <a:endParaRPr lang="en-US" sz="2400" baseline="30000" dirty="0"/>
          </a:p>
        </p:txBody>
      </p:sp>
      <p:grpSp>
        <p:nvGrpSpPr>
          <p:cNvPr id="11" name="Group 10">
            <a:extLst>
              <a:ext uri="{FF2B5EF4-FFF2-40B4-BE49-F238E27FC236}">
                <a16:creationId xmlns:a16="http://schemas.microsoft.com/office/drawing/2014/main" id="{23DDE555-5406-4C78-A813-FA9057FD0B66}"/>
              </a:ext>
            </a:extLst>
          </p:cNvPr>
          <p:cNvGrpSpPr/>
          <p:nvPr/>
        </p:nvGrpSpPr>
        <p:grpSpPr>
          <a:xfrm>
            <a:off x="6781800" y="4953000"/>
            <a:ext cx="762000" cy="828675"/>
            <a:chOff x="6781800" y="4953000"/>
            <a:chExt cx="762000" cy="828675"/>
          </a:xfrm>
        </p:grpSpPr>
        <p:sp>
          <p:nvSpPr>
            <p:cNvPr id="13" name="Tree">
              <a:extLst>
                <a:ext uri="{FF2B5EF4-FFF2-40B4-BE49-F238E27FC236}">
                  <a16:creationId xmlns:a16="http://schemas.microsoft.com/office/drawing/2014/main" id="{B8852B5E-C6E0-4743-9F05-666BAE85EA44}"/>
                </a:ext>
              </a:extLst>
            </p:cNvPr>
            <p:cNvSpPr>
              <a:spLocks noEditPoints="1" noChangeArrowheads="1"/>
            </p:cNvSpPr>
            <p:nvPr/>
          </p:nvSpPr>
          <p:spPr bwMode="auto">
            <a:xfrm>
              <a:off x="6781800" y="4953000"/>
              <a:ext cx="762000"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B050"/>
            </a:solidFill>
            <a:ln w="9525">
              <a:solidFill>
                <a:srgbClr val="000000"/>
              </a:solidFill>
              <a:miter lim="800000"/>
              <a:headEnd/>
              <a:tailEnd/>
            </a:ln>
            <a:effectLst>
              <a:outerShdw dist="107763" sx="1000" sy="1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4" name="Ribbon: Tilted Down 13">
              <a:extLst>
                <a:ext uri="{FF2B5EF4-FFF2-40B4-BE49-F238E27FC236}">
                  <a16:creationId xmlns:a16="http://schemas.microsoft.com/office/drawing/2014/main" id="{5D5184EE-831C-4B99-B2B5-C4E1ECFD9C7E}"/>
                </a:ext>
              </a:extLst>
            </p:cNvPr>
            <p:cNvSpPr/>
            <p:nvPr/>
          </p:nvSpPr>
          <p:spPr>
            <a:xfrm>
              <a:off x="6896100" y="5393841"/>
              <a:ext cx="533400" cy="195263"/>
            </a:xfrm>
            <a:prstGeom prst="ribb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5979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arti\Documents\Digital Pix\CMO 09\Mt Eschol CMO\DSCF1014.JPG">
            <a:extLst>
              <a:ext uri="{FF2B5EF4-FFF2-40B4-BE49-F238E27FC236}">
                <a16:creationId xmlns:a16="http://schemas.microsoft.com/office/drawing/2014/main" id="{BD4601B5-11A1-4156-AD78-83A6EAA5E74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00" t="5556" r="9167" b="5556"/>
          <a:stretch/>
        </p:blipFill>
        <p:spPr bwMode="auto">
          <a:xfrm>
            <a:off x="533400" y="55266"/>
            <a:ext cx="7772400" cy="656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1593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O base map.jpg"/>
          <p:cNvPicPr>
            <a:picLocks noChangeAspect="1"/>
          </p:cNvPicPr>
          <p:nvPr/>
        </p:nvPicPr>
        <p:blipFill>
          <a:blip r:embed="rId3" cstate="print"/>
          <a:srcRect t="6364" b="17273"/>
          <a:stretch>
            <a:fillRect/>
          </a:stretch>
        </p:blipFill>
        <p:spPr>
          <a:xfrm>
            <a:off x="1600200" y="118244"/>
            <a:ext cx="6629400" cy="6551046"/>
          </a:xfrm>
          <a:prstGeom prst="rect">
            <a:avLst/>
          </a:prstGeom>
        </p:spPr>
      </p:pic>
      <p:sp>
        <p:nvSpPr>
          <p:cNvPr id="5" name="Bent Arrow 4"/>
          <p:cNvSpPr/>
          <p:nvPr/>
        </p:nvSpPr>
        <p:spPr>
          <a:xfrm flipH="1">
            <a:off x="5257800" y="2133600"/>
            <a:ext cx="304800" cy="304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rot="18866344">
            <a:off x="5162919" y="1937613"/>
            <a:ext cx="561053" cy="610185"/>
          </a:xfrm>
          <a:prstGeom prst="rect">
            <a:avLst/>
          </a:prstGeom>
          <a:blipFill dpi="0" rotWithShape="1">
            <a:blip r:embed="rId4" cstate="print">
              <a:alphaModFix amt="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p:nvSpPr>
        <p:spPr>
          <a:xfrm>
            <a:off x="5943600" y="4343400"/>
            <a:ext cx="304800" cy="3048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6" name="Tree"/>
          <p:cNvSpPr>
            <a:spLocks noEditPoints="1" noChangeArrowheads="1"/>
          </p:cNvSpPr>
          <p:nvPr/>
        </p:nvSpPr>
        <p:spPr bwMode="auto">
          <a:xfrm>
            <a:off x="6781800" y="5181600"/>
            <a:ext cx="523875" cy="6000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sx="1000" sy="1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DaveC\AppData\Local\Microsoft\Windows\Temporary Internet Files\Content.IE5\YCVMX7Y1\MC900434724[1].png"/>
          <p:cNvPicPr>
            <a:picLocks noChangeAspect="1" noChangeArrowheads="1"/>
          </p:cNvPicPr>
          <p:nvPr/>
        </p:nvPicPr>
        <p:blipFill>
          <a:blip r:embed="rId5" cstate="print"/>
          <a:srcRect/>
          <a:stretch>
            <a:fillRect/>
          </a:stretch>
        </p:blipFill>
        <p:spPr bwMode="auto">
          <a:xfrm>
            <a:off x="6858000" y="5377522"/>
            <a:ext cx="457200" cy="261135"/>
          </a:xfrm>
          <a:prstGeom prst="rect">
            <a:avLst/>
          </a:prstGeom>
          <a:noFill/>
        </p:spPr>
      </p:pic>
      <p:cxnSp>
        <p:nvCxnSpPr>
          <p:cNvPr id="10" name="Straight Arrow Connector 9"/>
          <p:cNvCxnSpPr>
            <a:endCxn id="7" idx="1"/>
          </p:cNvCxnSpPr>
          <p:nvPr/>
        </p:nvCxnSpPr>
        <p:spPr>
          <a:xfrm>
            <a:off x="5486400" y="2514600"/>
            <a:ext cx="501837" cy="1873437"/>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216837" y="4692837"/>
            <a:ext cx="717363" cy="717363"/>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DB96170-C181-4776-A734-B0A8F13E7021}"/>
              </a:ext>
            </a:extLst>
          </p:cNvPr>
          <p:cNvGrpSpPr/>
          <p:nvPr/>
        </p:nvGrpSpPr>
        <p:grpSpPr>
          <a:xfrm>
            <a:off x="6781800" y="4953000"/>
            <a:ext cx="762000" cy="828675"/>
            <a:chOff x="6781800" y="4953000"/>
            <a:chExt cx="762000" cy="828675"/>
          </a:xfrm>
        </p:grpSpPr>
        <p:sp>
          <p:nvSpPr>
            <p:cNvPr id="13" name="Tree">
              <a:extLst>
                <a:ext uri="{FF2B5EF4-FFF2-40B4-BE49-F238E27FC236}">
                  <a16:creationId xmlns:a16="http://schemas.microsoft.com/office/drawing/2014/main" id="{D1467423-DB2B-4EA6-AE9A-70BF9D85DA76}"/>
                </a:ext>
              </a:extLst>
            </p:cNvPr>
            <p:cNvSpPr>
              <a:spLocks noEditPoints="1" noChangeArrowheads="1"/>
            </p:cNvSpPr>
            <p:nvPr/>
          </p:nvSpPr>
          <p:spPr bwMode="auto">
            <a:xfrm>
              <a:off x="6781800" y="4953000"/>
              <a:ext cx="762000"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B050"/>
            </a:solidFill>
            <a:ln w="9525">
              <a:solidFill>
                <a:srgbClr val="000000"/>
              </a:solidFill>
              <a:miter lim="800000"/>
              <a:headEnd/>
              <a:tailEnd/>
            </a:ln>
            <a:effectLst>
              <a:outerShdw dist="107763" sx="1000" sy="1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4" name="Ribbon: Tilted Down 13">
              <a:extLst>
                <a:ext uri="{FF2B5EF4-FFF2-40B4-BE49-F238E27FC236}">
                  <a16:creationId xmlns:a16="http://schemas.microsoft.com/office/drawing/2014/main" id="{957FE8B2-4A2B-48D4-A578-5BB462EB69C2}"/>
                </a:ext>
              </a:extLst>
            </p:cNvPr>
            <p:cNvSpPr/>
            <p:nvPr/>
          </p:nvSpPr>
          <p:spPr>
            <a:xfrm>
              <a:off x="6896100" y="5393841"/>
              <a:ext cx="533400" cy="195263"/>
            </a:xfrm>
            <a:prstGeom prst="ribb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117032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DSCN05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1" name="Group 7"/>
          <p:cNvGrpSpPr>
            <a:grpSpLocks/>
          </p:cNvGrpSpPr>
          <p:nvPr/>
        </p:nvGrpSpPr>
        <p:grpSpPr bwMode="auto">
          <a:xfrm>
            <a:off x="3260725" y="3886200"/>
            <a:ext cx="4403725" cy="2433638"/>
            <a:chOff x="2054" y="2448"/>
            <a:chExt cx="2774" cy="1533"/>
          </a:xfrm>
        </p:grpSpPr>
        <p:sp>
          <p:nvSpPr>
            <p:cNvPr id="67589" name="Text Box 5"/>
            <p:cNvSpPr txBox="1">
              <a:spLocks noChangeArrowheads="1"/>
            </p:cNvSpPr>
            <p:nvPr/>
          </p:nvSpPr>
          <p:spPr bwMode="auto">
            <a:xfrm>
              <a:off x="2054" y="3616"/>
              <a:ext cx="277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buClr>
                  <a:srgbClr val="A3C145"/>
                </a:buClr>
                <a:buSzPct val="80000"/>
                <a:buFont typeface="Arial" charset="0"/>
                <a:buNone/>
                <a:defRPr/>
              </a:pPr>
              <a:r>
                <a:rPr lang="en-US" sz="3200" dirty="0">
                  <a:solidFill>
                    <a:srgbClr val="FFFFFF"/>
                  </a:solidFill>
                  <a:effectLst>
                    <a:outerShdw blurRad="38100" dist="38100" dir="2700000" algn="tl">
                      <a:srgbClr val="000000"/>
                    </a:outerShdw>
                  </a:effectLst>
                  <a:latin typeface="Comic Sans MS" pitchFamily="66" charset="0"/>
                </a:rPr>
                <a:t>Hint: It’s right there!!</a:t>
              </a:r>
            </a:p>
          </p:txBody>
        </p:sp>
        <p:sp>
          <p:nvSpPr>
            <p:cNvPr id="67590" name="Line 6"/>
            <p:cNvSpPr>
              <a:spLocks noChangeShapeType="1"/>
            </p:cNvSpPr>
            <p:nvPr/>
          </p:nvSpPr>
          <p:spPr bwMode="auto">
            <a:xfrm flipH="1" flipV="1">
              <a:off x="3888" y="2448"/>
              <a:ext cx="624" cy="1008"/>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A3C145"/>
                </a:buClr>
                <a:buSzPct val="80000"/>
                <a:buFont typeface="Arial" charset="0"/>
                <a:buChar char="►"/>
                <a:defRPr/>
              </a:pPr>
              <a:endParaRPr lang="en-US" sz="3200" dirty="0">
                <a:solidFill>
                  <a:srgbClr val="FFFFFF"/>
                </a:solidFill>
                <a:effectLst>
                  <a:outerShdw blurRad="38100" dist="38100" dir="2700000" algn="tl">
                    <a:srgbClr val="000000">
                      <a:alpha val="43137"/>
                    </a:srgbClr>
                  </a:outerShdw>
                </a:effectLst>
                <a:latin typeface="Comic Sans MS" pitchFamily="66" charset="0"/>
              </a:endParaRPr>
            </a:p>
          </p:txBody>
        </p:sp>
      </p:grpSp>
    </p:spTree>
    <p:extLst>
      <p:ext uri="{BB962C8B-B14F-4D97-AF65-F5344CB8AC3E}">
        <p14:creationId xmlns:p14="http://schemas.microsoft.com/office/powerpoint/2010/main" val="400673390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500"/>
                                  </p:stCondLst>
                                  <p:childTnLst>
                                    <p:set>
                                      <p:cBhvr>
                                        <p:cTn id="6" dur="1" fill="hold">
                                          <p:stCondLst>
                                            <p:cond delay="0"/>
                                          </p:stCondLst>
                                        </p:cTn>
                                        <p:tgtEl>
                                          <p:spTgt spid="67591"/>
                                        </p:tgtEl>
                                        <p:attrNameLst>
                                          <p:attrName>style.visibility</p:attrName>
                                        </p:attrNameLst>
                                      </p:cBhvr>
                                      <p:to>
                                        <p:strVal val="visible"/>
                                      </p:to>
                                    </p:set>
                                    <p:animEffect transition="in" filter="checkerboard(across)">
                                      <p:cBhvr>
                                        <p:cTn id="7" dur="5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ti\Documents\Digital Pix\CMO 12\Matthiessen\296829_3668650362659_7657691_n.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28600"/>
            <a:ext cx="5105400" cy="729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1605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Plates must be visible from horseback</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82" t="11756" r="26816" b="8261"/>
          <a:stretch/>
        </p:blipFill>
        <p:spPr>
          <a:xfrm>
            <a:off x="1143000" y="1524000"/>
            <a:ext cx="6400800" cy="5184183"/>
          </a:xfrm>
        </p:spPr>
      </p:pic>
    </p:spTree>
    <p:extLst>
      <p:ext uri="{BB962C8B-B14F-4D97-AF65-F5344CB8AC3E}">
        <p14:creationId xmlns:p14="http://schemas.microsoft.com/office/powerpoint/2010/main" val="253815646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Documents\Digital Pix\CMO 09\Mt Eschol CMO\DSCF08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38" t="14903" r="15490" b="28758"/>
          <a:stretch/>
        </p:blipFill>
        <p:spPr bwMode="auto">
          <a:xfrm>
            <a:off x="-152400" y="-89197"/>
            <a:ext cx="9296400" cy="695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57026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HP_Owner\My Documents\Digital Pix\CMO 05\Lake Le Aqua Na\Cimg026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46" t="16675" r="10802" b="2177"/>
          <a:stretch/>
        </p:blipFill>
        <p:spPr bwMode="auto">
          <a:xfrm>
            <a:off x="1676400" y="78583"/>
            <a:ext cx="5943600" cy="6779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6297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6200" t="33063" r="19000" b="8791"/>
          <a:stretch/>
        </p:blipFill>
        <p:spPr>
          <a:xfrm>
            <a:off x="-100404" y="228600"/>
            <a:ext cx="9239922" cy="6219533"/>
          </a:xfrm>
        </p:spPr>
      </p:pic>
    </p:spTree>
    <p:extLst>
      <p:ext uri="{BB962C8B-B14F-4D97-AF65-F5344CB8AC3E}">
        <p14:creationId xmlns:p14="http://schemas.microsoft.com/office/powerpoint/2010/main" val="338421984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rti\Documents\Digital Pix\CMO 09\Middlefork\DSCN45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53" t="28518" r="2941" b="-2876"/>
          <a:stretch/>
        </p:blipFill>
        <p:spPr bwMode="auto">
          <a:xfrm>
            <a:off x="-228600" y="429946"/>
            <a:ext cx="9620348" cy="646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85666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i\Documents\Digital Pix\CMO 12\Mt Eschol\379365_3299782815652_1148866176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00" t="9702" r="24286" b="13180"/>
          <a:stretch/>
        </p:blipFill>
        <p:spPr bwMode="auto">
          <a:xfrm>
            <a:off x="762000" y="278850"/>
            <a:ext cx="7461629" cy="63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5245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760301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rti\Documents\Digital Pix\CMO 12\Kankakee\DSC01443.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244128" y="152400"/>
            <a:ext cx="8739130" cy="655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9570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rti\Documents\Digital Pix\CMO 09\Salamonie\DSCN4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088" y="819912"/>
            <a:ext cx="6973824" cy="521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19348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97073-26F9-4698-916C-999CF102A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38300" y="962025"/>
            <a:ext cx="5867400" cy="4400550"/>
          </a:xfrm>
          <a:prstGeom prst="rect">
            <a:avLst/>
          </a:prstGeom>
        </p:spPr>
      </p:pic>
    </p:spTree>
    <p:extLst>
      <p:ext uri="{BB962C8B-B14F-4D97-AF65-F5344CB8AC3E}">
        <p14:creationId xmlns:p14="http://schemas.microsoft.com/office/powerpoint/2010/main" val="130621401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D476A-A0D0-4672-A330-E511CDB7A1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66825" y="733425"/>
            <a:ext cx="6858000" cy="5391150"/>
          </a:xfrm>
          <a:prstGeom prst="rect">
            <a:avLst/>
          </a:prstGeom>
        </p:spPr>
      </p:pic>
    </p:spTree>
    <p:extLst>
      <p:ext uri="{BB962C8B-B14F-4D97-AF65-F5344CB8AC3E}">
        <p14:creationId xmlns:p14="http://schemas.microsoft.com/office/powerpoint/2010/main" val="287561123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1B5F-012B-4560-90B8-39D3E866BEA7}"/>
              </a:ext>
            </a:extLst>
          </p:cNvPr>
          <p:cNvSpPr>
            <a:spLocks noGrp="1"/>
          </p:cNvSpPr>
          <p:nvPr>
            <p:ph type="title"/>
          </p:nvPr>
        </p:nvSpPr>
        <p:spPr/>
        <p:txBody>
          <a:bodyPr/>
          <a:lstStyle/>
          <a:p>
            <a:r>
              <a:rPr lang="en-US" dirty="0"/>
              <a:t>Unsportsmanlike behavior</a:t>
            </a:r>
          </a:p>
        </p:txBody>
      </p:sp>
      <p:pic>
        <p:nvPicPr>
          <p:cNvPr id="5" name="Content Placeholder 4">
            <a:extLst>
              <a:ext uri="{FF2B5EF4-FFF2-40B4-BE49-F238E27FC236}">
                <a16:creationId xmlns:a16="http://schemas.microsoft.com/office/drawing/2014/main" id="{DD707C38-BEA1-4381-8B4B-F48AC65DFC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625" y="1371600"/>
            <a:ext cx="4762500" cy="2667000"/>
          </a:xfrm>
        </p:spPr>
      </p:pic>
      <p:pic>
        <p:nvPicPr>
          <p:cNvPr id="7" name="Picture 6">
            <a:extLst>
              <a:ext uri="{FF2B5EF4-FFF2-40B4-BE49-F238E27FC236}">
                <a16:creationId xmlns:a16="http://schemas.microsoft.com/office/drawing/2014/main" id="{7699E2C6-5EFC-488E-82AC-558282A14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378" y="4149039"/>
            <a:ext cx="3733800" cy="2507369"/>
          </a:xfrm>
          <a:prstGeom prst="rect">
            <a:avLst/>
          </a:prstGeom>
        </p:spPr>
      </p:pic>
    </p:spTree>
    <p:extLst>
      <p:ext uri="{BB962C8B-B14F-4D97-AF65-F5344CB8AC3E}">
        <p14:creationId xmlns:p14="http://schemas.microsoft.com/office/powerpoint/2010/main" val="140379082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56D2-8545-4C0F-9D2E-0EDC497EDE3F}"/>
              </a:ext>
            </a:extLst>
          </p:cNvPr>
          <p:cNvSpPr>
            <a:spLocks noGrp="1"/>
          </p:cNvSpPr>
          <p:nvPr>
            <p:ph type="title"/>
          </p:nvPr>
        </p:nvSpPr>
        <p:spPr>
          <a:xfrm>
            <a:off x="301625" y="228600"/>
            <a:ext cx="8540750" cy="1143000"/>
          </a:xfrm>
        </p:spPr>
        <p:txBody>
          <a:bodyPr/>
          <a:lstStyle/>
          <a:p>
            <a:r>
              <a:rPr lang="en-US" dirty="0"/>
              <a:t>Flat walk only in camp</a:t>
            </a:r>
          </a:p>
        </p:txBody>
      </p:sp>
      <p:pic>
        <p:nvPicPr>
          <p:cNvPr id="5" name="Content Placeholder 4">
            <a:extLst>
              <a:ext uri="{FF2B5EF4-FFF2-40B4-BE49-F238E27FC236}">
                <a16:creationId xmlns:a16="http://schemas.microsoft.com/office/drawing/2014/main" id="{5F74DC03-704A-4765-93ED-A22EC046370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7975" t="17844" r="33086" b="31004"/>
          <a:stretch/>
        </p:blipFill>
        <p:spPr>
          <a:xfrm>
            <a:off x="1447800" y="1371600"/>
            <a:ext cx="6477000" cy="5099468"/>
          </a:xfrm>
        </p:spPr>
      </p:pic>
    </p:spTree>
    <p:extLst>
      <p:ext uri="{BB962C8B-B14F-4D97-AF65-F5344CB8AC3E}">
        <p14:creationId xmlns:p14="http://schemas.microsoft.com/office/powerpoint/2010/main" val="105884939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DCF916-3D4D-44C7-B86A-744A20630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52600"/>
            <a:ext cx="8077200" cy="4064161"/>
          </a:xfrm>
          <a:prstGeom prst="rect">
            <a:avLst/>
          </a:prstGeom>
        </p:spPr>
      </p:pic>
      <p:sp>
        <p:nvSpPr>
          <p:cNvPr id="6" name="Title 5">
            <a:extLst>
              <a:ext uri="{FF2B5EF4-FFF2-40B4-BE49-F238E27FC236}">
                <a16:creationId xmlns:a16="http://schemas.microsoft.com/office/drawing/2014/main" id="{81518908-E4F1-423D-844E-85092D1333BE}"/>
              </a:ext>
            </a:extLst>
          </p:cNvPr>
          <p:cNvSpPr>
            <a:spLocks noGrp="1"/>
          </p:cNvSpPr>
          <p:nvPr>
            <p:ph type="title"/>
          </p:nvPr>
        </p:nvSpPr>
        <p:spPr/>
        <p:txBody>
          <a:bodyPr/>
          <a:lstStyle/>
          <a:p>
            <a:r>
              <a:rPr lang="en-US" dirty="0"/>
              <a:t>Split up then regroup</a:t>
            </a:r>
          </a:p>
        </p:txBody>
      </p:sp>
    </p:spTree>
    <p:extLst>
      <p:ext uri="{BB962C8B-B14F-4D97-AF65-F5344CB8AC3E}">
        <p14:creationId xmlns:p14="http://schemas.microsoft.com/office/powerpoint/2010/main" val="275803963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B618A3A8-13E2-4A41-9527-9CF376BB3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0" t="43996" r="17647" b="14302"/>
          <a:stretch/>
        </p:blipFill>
        <p:spPr>
          <a:xfrm>
            <a:off x="457200" y="0"/>
            <a:ext cx="8153400" cy="8153400"/>
          </a:xfrm>
          <a:prstGeom prst="rect">
            <a:avLst/>
          </a:prstGeom>
        </p:spPr>
      </p:pic>
      <p:sp>
        <p:nvSpPr>
          <p:cNvPr id="3" name="Arrow: Right 2">
            <a:extLst>
              <a:ext uri="{FF2B5EF4-FFF2-40B4-BE49-F238E27FC236}">
                <a16:creationId xmlns:a16="http://schemas.microsoft.com/office/drawing/2014/main" id="{2C76C987-CCE7-434C-9C52-A50863E8840F}"/>
              </a:ext>
            </a:extLst>
          </p:cNvPr>
          <p:cNvSpPr/>
          <p:nvPr/>
        </p:nvSpPr>
        <p:spPr bwMode="auto">
          <a:xfrm>
            <a:off x="-1219200" y="411480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4" name="Arrow: Right 3">
            <a:extLst>
              <a:ext uri="{FF2B5EF4-FFF2-40B4-BE49-F238E27FC236}">
                <a16:creationId xmlns:a16="http://schemas.microsoft.com/office/drawing/2014/main" id="{A406C32D-E4C2-4922-85A9-DA2D98CD4458}"/>
              </a:ext>
            </a:extLst>
          </p:cNvPr>
          <p:cNvSpPr/>
          <p:nvPr/>
        </p:nvSpPr>
        <p:spPr bwMode="auto">
          <a:xfrm>
            <a:off x="3810000" y="3733800"/>
            <a:ext cx="978408" cy="484632"/>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99800451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071253A0-5F76-476F-AF6A-E8AC934C5D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44" t="47291" r="10228" b="6831"/>
          <a:stretch/>
        </p:blipFill>
        <p:spPr>
          <a:xfrm rot="5400000">
            <a:off x="975198" y="-495301"/>
            <a:ext cx="7428142" cy="7848601"/>
          </a:xfrm>
          <a:prstGeom prst="rect">
            <a:avLst/>
          </a:prstGeom>
        </p:spPr>
      </p:pic>
      <p:sp>
        <p:nvSpPr>
          <p:cNvPr id="2" name="Arrow: Right 1">
            <a:extLst>
              <a:ext uri="{FF2B5EF4-FFF2-40B4-BE49-F238E27FC236}">
                <a16:creationId xmlns:a16="http://schemas.microsoft.com/office/drawing/2014/main" id="{40C0E7D4-CA2A-4A5A-89D2-2D227855FC67}"/>
              </a:ext>
            </a:extLst>
          </p:cNvPr>
          <p:cNvSpPr/>
          <p:nvPr/>
        </p:nvSpPr>
        <p:spPr bwMode="auto">
          <a:xfrm>
            <a:off x="2286000" y="2667000"/>
            <a:ext cx="1066800" cy="228600"/>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3" name="Arrow: Left-Up 2">
            <a:extLst>
              <a:ext uri="{FF2B5EF4-FFF2-40B4-BE49-F238E27FC236}">
                <a16:creationId xmlns:a16="http://schemas.microsoft.com/office/drawing/2014/main" id="{F87F9823-3620-485B-9DAA-EACDBC0519BD}"/>
              </a:ext>
            </a:extLst>
          </p:cNvPr>
          <p:cNvSpPr/>
          <p:nvPr/>
        </p:nvSpPr>
        <p:spPr bwMode="auto">
          <a:xfrm flipH="1" flipV="1">
            <a:off x="4572000" y="2498033"/>
            <a:ext cx="762000" cy="762000"/>
          </a:xfrm>
          <a:prstGeom prst="leftUp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4" name="Arrow: Left-Up 3">
            <a:extLst>
              <a:ext uri="{FF2B5EF4-FFF2-40B4-BE49-F238E27FC236}">
                <a16:creationId xmlns:a16="http://schemas.microsoft.com/office/drawing/2014/main" id="{7D439B01-C12C-4EAA-BE18-61CF27ECA92A}"/>
              </a:ext>
            </a:extLst>
          </p:cNvPr>
          <p:cNvSpPr/>
          <p:nvPr/>
        </p:nvSpPr>
        <p:spPr bwMode="auto">
          <a:xfrm flipH="1" flipV="1">
            <a:off x="533400" y="1904998"/>
            <a:ext cx="1219200" cy="974035"/>
          </a:xfrm>
          <a:prstGeom prst="leftUp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6" name="Arrow: Left-Up 5">
            <a:extLst>
              <a:ext uri="{FF2B5EF4-FFF2-40B4-BE49-F238E27FC236}">
                <a16:creationId xmlns:a16="http://schemas.microsoft.com/office/drawing/2014/main" id="{E0B76384-B058-48A4-84DB-F7F34DFE311A}"/>
              </a:ext>
            </a:extLst>
          </p:cNvPr>
          <p:cNvSpPr/>
          <p:nvPr/>
        </p:nvSpPr>
        <p:spPr bwMode="auto">
          <a:xfrm flipH="1" flipV="1">
            <a:off x="838200" y="1447800"/>
            <a:ext cx="1219200" cy="1143000"/>
          </a:xfrm>
          <a:prstGeom prst="leftUpArrow">
            <a:avLst>
              <a:gd name="adj1" fmla="val 25000"/>
              <a:gd name="adj2" fmla="val 16304"/>
              <a:gd name="adj3" fmla="val 25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7" name="Arrow: Left-Up 6">
            <a:extLst>
              <a:ext uri="{FF2B5EF4-FFF2-40B4-BE49-F238E27FC236}">
                <a16:creationId xmlns:a16="http://schemas.microsoft.com/office/drawing/2014/main" id="{2070FD72-41C7-4F08-BCAE-F838FE52FDDE}"/>
              </a:ext>
            </a:extLst>
          </p:cNvPr>
          <p:cNvSpPr/>
          <p:nvPr/>
        </p:nvSpPr>
        <p:spPr bwMode="auto">
          <a:xfrm flipH="1" flipV="1">
            <a:off x="3393869" y="440601"/>
            <a:ext cx="1295400" cy="1143000"/>
          </a:xfrm>
          <a:prstGeom prst="leftUpArrow">
            <a:avLst>
              <a:gd name="adj1" fmla="val 25000"/>
              <a:gd name="adj2" fmla="val 25000"/>
              <a:gd name="adj3" fmla="val 25000"/>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95054170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E9C7-0370-4507-A279-D7F22E00C8B7}"/>
              </a:ext>
            </a:extLst>
          </p:cNvPr>
          <p:cNvSpPr>
            <a:spLocks noGrp="1"/>
          </p:cNvSpPr>
          <p:nvPr>
            <p:ph type="title"/>
          </p:nvPr>
        </p:nvSpPr>
        <p:spPr>
          <a:xfrm>
            <a:off x="4571999" y="228600"/>
            <a:ext cx="4270375" cy="3124200"/>
          </a:xfrm>
        </p:spPr>
        <p:txBody>
          <a:bodyPr/>
          <a:lstStyle/>
          <a:p>
            <a:r>
              <a:rPr lang="en-US" dirty="0"/>
              <a:t>Equines must be at least 3 years old to compete</a:t>
            </a:r>
          </a:p>
        </p:txBody>
      </p:sp>
      <p:pic>
        <p:nvPicPr>
          <p:cNvPr id="5" name="Content Placeholder 4">
            <a:extLst>
              <a:ext uri="{FF2B5EF4-FFF2-40B4-BE49-F238E27FC236}">
                <a16:creationId xmlns:a16="http://schemas.microsoft.com/office/drawing/2014/main" id="{5CF4C52C-69A7-45AB-BBCB-435D4207C6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624" y="228600"/>
            <a:ext cx="3813175" cy="6333377"/>
          </a:xfrm>
        </p:spPr>
      </p:pic>
    </p:spTree>
    <p:extLst>
      <p:ext uri="{BB962C8B-B14F-4D97-AF65-F5344CB8AC3E}">
        <p14:creationId xmlns:p14="http://schemas.microsoft.com/office/powerpoint/2010/main" val="353566834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D308-2B55-44FD-B694-79E3C352C8D2}"/>
              </a:ext>
            </a:extLst>
          </p:cNvPr>
          <p:cNvSpPr>
            <a:spLocks noGrp="1"/>
          </p:cNvSpPr>
          <p:nvPr>
            <p:ph type="title"/>
          </p:nvPr>
        </p:nvSpPr>
        <p:spPr/>
        <p:txBody>
          <a:bodyPr/>
          <a:lstStyle/>
          <a:p>
            <a:r>
              <a:rPr lang="en-US" dirty="0"/>
              <a:t>All riders welcome!</a:t>
            </a:r>
          </a:p>
        </p:txBody>
      </p:sp>
      <p:pic>
        <p:nvPicPr>
          <p:cNvPr id="5" name="Content Placeholder 4" descr="A red stop sign sitting on top of a pole&#10;&#10;Description automatically generated">
            <a:extLst>
              <a:ext uri="{FF2B5EF4-FFF2-40B4-BE49-F238E27FC236}">
                <a16:creationId xmlns:a16="http://schemas.microsoft.com/office/drawing/2014/main" id="{79207363-FF5E-48AB-9677-CAB9B5425B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371600"/>
            <a:ext cx="4876800" cy="4876800"/>
          </a:xfrm>
        </p:spPr>
      </p:pic>
      <p:sp>
        <p:nvSpPr>
          <p:cNvPr id="6" name="TextBox 5">
            <a:extLst>
              <a:ext uri="{FF2B5EF4-FFF2-40B4-BE49-F238E27FC236}">
                <a16:creationId xmlns:a16="http://schemas.microsoft.com/office/drawing/2014/main" id="{14480400-F789-4C04-B17E-BF98BCAE5DE9}"/>
              </a:ext>
            </a:extLst>
          </p:cNvPr>
          <p:cNvSpPr txBox="1"/>
          <p:nvPr/>
        </p:nvSpPr>
        <p:spPr>
          <a:xfrm>
            <a:off x="5791200" y="1676400"/>
            <a:ext cx="3051175" cy="2246769"/>
          </a:xfrm>
          <a:prstGeom prst="rect">
            <a:avLst/>
          </a:prstGeom>
          <a:noFill/>
        </p:spPr>
        <p:txBody>
          <a:bodyPr wrap="square" rtlCol="0">
            <a:spAutoFit/>
          </a:bodyPr>
          <a:lstStyle/>
          <a:p>
            <a:pPr algn="ctr"/>
            <a:r>
              <a:rPr lang="en-US" sz="2800" dirty="0"/>
              <a:t>Annual members or day members</a:t>
            </a:r>
          </a:p>
          <a:p>
            <a:pPr algn="ctr"/>
            <a:endParaRPr lang="en-US" sz="2800" dirty="0"/>
          </a:p>
          <a:p>
            <a:pPr algn="ctr"/>
            <a:r>
              <a:rPr lang="en-US" sz="2800" dirty="0"/>
              <a:t>For insurance purposes</a:t>
            </a:r>
          </a:p>
        </p:txBody>
      </p:sp>
    </p:spTree>
    <p:extLst>
      <p:ext uri="{BB962C8B-B14F-4D97-AF65-F5344CB8AC3E}">
        <p14:creationId xmlns:p14="http://schemas.microsoft.com/office/powerpoint/2010/main" val="225182659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pPr eaLnBrk="1" hangingPunct="1">
              <a:defRPr/>
            </a:pPr>
            <a:r>
              <a:rPr lang="en-US" dirty="0">
                <a:latin typeface="Comic Sans MS" pitchFamily="66" charset="0"/>
              </a:rPr>
              <a:t>NACMO now</a:t>
            </a:r>
          </a:p>
        </p:txBody>
      </p:sp>
      <p:sp>
        <p:nvSpPr>
          <p:cNvPr id="49155" name="Rectangle 3"/>
          <p:cNvSpPr>
            <a:spLocks noGrp="1" noRot="1" noChangeArrowheads="1"/>
          </p:cNvSpPr>
          <p:nvPr>
            <p:ph type="body" idx="1"/>
          </p:nvPr>
        </p:nvSpPr>
        <p:spPr/>
        <p:txBody>
          <a:bodyPr/>
          <a:lstStyle/>
          <a:p>
            <a:pPr eaLnBrk="1" hangingPunct="1">
              <a:defRPr/>
            </a:pPr>
            <a:r>
              <a:rPr lang="en-US" dirty="0">
                <a:latin typeface="Comic Sans MS" pitchFamily="66" charset="0"/>
              </a:rPr>
              <a:t>Chapters all over the country.</a:t>
            </a:r>
          </a:p>
          <a:p>
            <a:pPr eaLnBrk="1" hangingPunct="1">
              <a:defRPr/>
            </a:pPr>
            <a:r>
              <a:rPr lang="en-US" dirty="0">
                <a:latin typeface="Comic Sans MS" pitchFamily="66" charset="0"/>
              </a:rPr>
              <a:t>People of every walk of life and many occupations</a:t>
            </a:r>
          </a:p>
          <a:p>
            <a:pPr eaLnBrk="1" hangingPunct="1">
              <a:defRPr/>
            </a:pPr>
            <a:r>
              <a:rPr lang="en-US" dirty="0">
                <a:latin typeface="Comic Sans MS" pitchFamily="66" charset="0"/>
              </a:rPr>
              <a:t>People and horses of all sizes and ages compete</a:t>
            </a:r>
          </a:p>
          <a:p>
            <a:pPr eaLnBrk="1" hangingPunct="1">
              <a:defRPr/>
            </a:pPr>
            <a:r>
              <a:rPr lang="en-US" dirty="0">
                <a:latin typeface="Comic Sans MS" pitchFamily="66" charset="0"/>
              </a:rPr>
              <a:t>New chapters always welcome</a:t>
            </a:r>
          </a:p>
        </p:txBody>
      </p:sp>
    </p:spTree>
    <p:extLst>
      <p:ext uri="{BB962C8B-B14F-4D97-AF65-F5344CB8AC3E}">
        <p14:creationId xmlns:p14="http://schemas.microsoft.com/office/powerpoint/2010/main" val="240991410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D494-F481-4FF0-AC6E-C59B3071A31C}"/>
              </a:ext>
            </a:extLst>
          </p:cNvPr>
          <p:cNvSpPr>
            <a:spLocks noGrp="1"/>
          </p:cNvSpPr>
          <p:nvPr>
            <p:ph type="title"/>
          </p:nvPr>
        </p:nvSpPr>
        <p:spPr/>
        <p:txBody>
          <a:bodyPr/>
          <a:lstStyle/>
          <a:p>
            <a:r>
              <a:rPr lang="en-US" dirty="0"/>
              <a:t>Costs</a:t>
            </a:r>
          </a:p>
        </p:txBody>
      </p:sp>
      <p:sp>
        <p:nvSpPr>
          <p:cNvPr id="3" name="Content Placeholder 2">
            <a:extLst>
              <a:ext uri="{FF2B5EF4-FFF2-40B4-BE49-F238E27FC236}">
                <a16:creationId xmlns:a16="http://schemas.microsoft.com/office/drawing/2014/main" id="{DEF20FF5-BC3E-46A0-B707-2ED099495134}"/>
              </a:ext>
            </a:extLst>
          </p:cNvPr>
          <p:cNvSpPr>
            <a:spLocks noGrp="1"/>
          </p:cNvSpPr>
          <p:nvPr>
            <p:ph idx="1"/>
          </p:nvPr>
        </p:nvSpPr>
        <p:spPr/>
        <p:txBody>
          <a:bodyPr/>
          <a:lstStyle/>
          <a:p>
            <a:r>
              <a:rPr lang="en-US" dirty="0"/>
              <a:t>Annual membership – family - $40</a:t>
            </a:r>
          </a:p>
          <a:p>
            <a:r>
              <a:rPr lang="en-US" dirty="0"/>
              <a:t>Annual membership – Individual - $25</a:t>
            </a:r>
          </a:p>
          <a:p>
            <a:r>
              <a:rPr lang="en-US" dirty="0"/>
              <a:t>Chapter dues - $10</a:t>
            </a:r>
          </a:p>
          <a:p>
            <a:r>
              <a:rPr lang="en-US" dirty="0"/>
              <a:t>One day membership - $5</a:t>
            </a:r>
          </a:p>
          <a:p>
            <a:r>
              <a:rPr lang="en-US" dirty="0"/>
              <a:t>Entry fees Adults– $12 per rider per day</a:t>
            </a:r>
          </a:p>
          <a:p>
            <a:r>
              <a:rPr lang="en-US" dirty="0"/>
              <a:t>Junior riders - $6 per junior per day</a:t>
            </a:r>
          </a:p>
        </p:txBody>
      </p:sp>
    </p:spTree>
    <p:extLst>
      <p:ext uri="{BB962C8B-B14F-4D97-AF65-F5344CB8AC3E}">
        <p14:creationId xmlns:p14="http://schemas.microsoft.com/office/powerpoint/2010/main" val="141522670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319A-E530-4BBA-86E0-6844B00ACAED}"/>
              </a:ext>
            </a:extLst>
          </p:cNvPr>
          <p:cNvSpPr>
            <a:spLocks noGrp="1"/>
          </p:cNvSpPr>
          <p:nvPr>
            <p:ph type="title"/>
          </p:nvPr>
        </p:nvSpPr>
        <p:spPr/>
        <p:txBody>
          <a:bodyPr/>
          <a:lstStyle/>
          <a:p>
            <a:r>
              <a:rPr lang="en-US" dirty="0"/>
              <a:t>What about the points?</a:t>
            </a:r>
          </a:p>
        </p:txBody>
      </p:sp>
      <p:sp>
        <p:nvSpPr>
          <p:cNvPr id="3" name="Content Placeholder 2">
            <a:extLst>
              <a:ext uri="{FF2B5EF4-FFF2-40B4-BE49-F238E27FC236}">
                <a16:creationId xmlns:a16="http://schemas.microsoft.com/office/drawing/2014/main" id="{982DDB8D-5EA8-4622-A59A-774799CEFF50}"/>
              </a:ext>
            </a:extLst>
          </p:cNvPr>
          <p:cNvSpPr>
            <a:spLocks noGrp="1"/>
          </p:cNvSpPr>
          <p:nvPr>
            <p:ph idx="1"/>
          </p:nvPr>
        </p:nvSpPr>
        <p:spPr>
          <a:xfrm>
            <a:off x="301624" y="1371600"/>
            <a:ext cx="8613775" cy="5257800"/>
          </a:xfrm>
        </p:spPr>
        <p:txBody>
          <a:bodyPr/>
          <a:lstStyle/>
          <a:p>
            <a:r>
              <a:rPr lang="en-US" dirty="0"/>
              <a:t>Points are for markers and time.</a:t>
            </a:r>
          </a:p>
          <a:p>
            <a:r>
              <a:rPr lang="en-US" dirty="0"/>
              <a:t>One point per marker</a:t>
            </a:r>
          </a:p>
          <a:p>
            <a:r>
              <a:rPr lang="en-US" dirty="0"/>
              <a:t>Of the teams that find all the plates, the fastest team gets 6 points, next 5, etc.</a:t>
            </a:r>
          </a:p>
          <a:p>
            <a:r>
              <a:rPr lang="en-US" dirty="0"/>
              <a:t>Horses get marker points only</a:t>
            </a:r>
          </a:p>
          <a:p>
            <a:r>
              <a:rPr lang="en-US" dirty="0"/>
              <a:t>EX – find all the plates in the fastest time – you get 16 points, your horse gets 10.</a:t>
            </a:r>
          </a:p>
          <a:p>
            <a:r>
              <a:rPr lang="en-US" dirty="0"/>
              <a:t>Short course is just half. Winning team gets 5 marker points and 3 time points.</a:t>
            </a:r>
          </a:p>
        </p:txBody>
      </p:sp>
    </p:spTree>
    <p:extLst>
      <p:ext uri="{BB962C8B-B14F-4D97-AF65-F5344CB8AC3E}">
        <p14:creationId xmlns:p14="http://schemas.microsoft.com/office/powerpoint/2010/main" val="91369672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BC5A-735B-4614-8806-7D96CBCA47BA}"/>
              </a:ext>
            </a:extLst>
          </p:cNvPr>
          <p:cNvSpPr>
            <a:spLocks noGrp="1"/>
          </p:cNvSpPr>
          <p:nvPr>
            <p:ph type="title"/>
          </p:nvPr>
        </p:nvSpPr>
        <p:spPr/>
        <p:txBody>
          <a:bodyPr/>
          <a:lstStyle/>
          <a:p>
            <a:r>
              <a:rPr lang="en-US" dirty="0"/>
              <a:t>Talk to each other – don’t call!</a:t>
            </a:r>
          </a:p>
        </p:txBody>
      </p:sp>
      <p:pic>
        <p:nvPicPr>
          <p:cNvPr id="5" name="Content Placeholder 4">
            <a:extLst>
              <a:ext uri="{FF2B5EF4-FFF2-40B4-BE49-F238E27FC236}">
                <a16:creationId xmlns:a16="http://schemas.microsoft.com/office/drawing/2014/main" id="{87D21836-2F68-4E2F-9ABE-8CAFEC8902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99" y="1524000"/>
            <a:ext cx="4282345" cy="2209800"/>
          </a:xfrm>
        </p:spPr>
      </p:pic>
      <p:pic>
        <p:nvPicPr>
          <p:cNvPr id="7" name="Picture 6" descr="A group of electronics&#10;&#10;Description automatically generated">
            <a:extLst>
              <a:ext uri="{FF2B5EF4-FFF2-40B4-BE49-F238E27FC236}">
                <a16:creationId xmlns:a16="http://schemas.microsoft.com/office/drawing/2014/main" id="{F0F4A7C3-DD77-4A54-967F-9E863D631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2820416"/>
            <a:ext cx="3810001" cy="3793068"/>
          </a:xfrm>
          <a:prstGeom prst="rect">
            <a:avLst/>
          </a:prstGeom>
        </p:spPr>
      </p:pic>
      <p:sp>
        <p:nvSpPr>
          <p:cNvPr id="4" name="TextBox 3">
            <a:extLst>
              <a:ext uri="{FF2B5EF4-FFF2-40B4-BE49-F238E27FC236}">
                <a16:creationId xmlns:a16="http://schemas.microsoft.com/office/drawing/2014/main" id="{D5E85A4B-6B6F-4E1D-A1F1-5893F3325C95}"/>
              </a:ext>
            </a:extLst>
          </p:cNvPr>
          <p:cNvSpPr txBox="1"/>
          <p:nvPr/>
        </p:nvSpPr>
        <p:spPr>
          <a:xfrm>
            <a:off x="370253" y="4419600"/>
            <a:ext cx="4437919" cy="1384995"/>
          </a:xfrm>
          <a:prstGeom prst="rect">
            <a:avLst/>
          </a:prstGeom>
          <a:noFill/>
        </p:spPr>
        <p:txBody>
          <a:bodyPr wrap="square" rtlCol="0">
            <a:spAutoFit/>
          </a:bodyPr>
          <a:lstStyle/>
          <a:p>
            <a:r>
              <a:rPr lang="en-US" sz="2800" dirty="0"/>
              <a:t>No electronic devices! </a:t>
            </a:r>
          </a:p>
          <a:p>
            <a:r>
              <a:rPr lang="en-US" sz="2800" dirty="0"/>
              <a:t>No GPS! Cell phones for emergencies only! </a:t>
            </a:r>
          </a:p>
        </p:txBody>
      </p:sp>
    </p:spTree>
    <p:extLst>
      <p:ext uri="{BB962C8B-B14F-4D97-AF65-F5344CB8AC3E}">
        <p14:creationId xmlns:p14="http://schemas.microsoft.com/office/powerpoint/2010/main" val="374117171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AWARDS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295400"/>
            <a:ext cx="7190317" cy="5392738"/>
          </a:xfrm>
        </p:spPr>
      </p:pic>
    </p:spTree>
    <p:extLst>
      <p:ext uri="{BB962C8B-B14F-4D97-AF65-F5344CB8AC3E}">
        <p14:creationId xmlns:p14="http://schemas.microsoft.com/office/powerpoint/2010/main" val="87240464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5400" y="-229851"/>
            <a:ext cx="9448800" cy="7087851"/>
          </a:xfrm>
        </p:spPr>
      </p:pic>
    </p:spTree>
    <p:extLst>
      <p:ext uri="{BB962C8B-B14F-4D97-AF65-F5344CB8AC3E}">
        <p14:creationId xmlns:p14="http://schemas.microsoft.com/office/powerpoint/2010/main" val="60152077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rti\Documents\Digital Pix\CMO 09\Mt Eschol CMO\DSCF08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979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Documents\Digital Pix\CMO 04\Country Haven 04\Image006.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482" y="-132218"/>
            <a:ext cx="9321925" cy="699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70088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idx="4294967295"/>
          </p:nvPr>
        </p:nvPicPr>
        <p:blipFill>
          <a:blip r:embed="rId3" cstate="print">
            <a:extLst>
              <a:ext uri="{28A0092B-C50C-407E-A947-70E740481C1C}">
                <a14:useLocalDpi xmlns:a14="http://schemas.microsoft.com/office/drawing/2010/main" val="0"/>
              </a:ext>
            </a:extLst>
          </a:blip>
          <a:srcRect/>
          <a:stretch>
            <a:fillRect/>
          </a:stretch>
        </p:blipFill>
        <p:spPr>
          <a:xfrm>
            <a:off x="762000" y="457200"/>
            <a:ext cx="7680325" cy="5761038"/>
          </a:xfrm>
        </p:spPr>
      </p:pic>
    </p:spTree>
    <p:extLst>
      <p:ext uri="{BB962C8B-B14F-4D97-AF65-F5344CB8AC3E}">
        <p14:creationId xmlns:p14="http://schemas.microsoft.com/office/powerpoint/2010/main" val="214809972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Marti\Documents\Digital Pix\CMO 12\Mt Eschol\543538_3299784055683_987911669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87"/>
            <a:ext cx="91440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3393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93FE1-8785-4848-8665-C9D4C7326F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444" r="7037" b="6666"/>
          <a:stretch/>
        </p:blipFill>
        <p:spPr>
          <a:xfrm>
            <a:off x="1181100" y="78628"/>
            <a:ext cx="6781800" cy="6700743"/>
          </a:xfrm>
          <a:prstGeom prst="rect">
            <a:avLst/>
          </a:prstGeom>
        </p:spPr>
      </p:pic>
    </p:spTree>
    <p:extLst>
      <p:ext uri="{BB962C8B-B14F-4D97-AF65-F5344CB8AC3E}">
        <p14:creationId xmlns:p14="http://schemas.microsoft.com/office/powerpoint/2010/main" val="102837726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7C358-4AC1-4237-80E3-42FF5BA9261C}"/>
              </a:ext>
            </a:extLst>
          </p:cNvPr>
          <p:cNvPicPr>
            <a:picLocks noChangeAspect="1"/>
          </p:cNvPicPr>
          <p:nvPr/>
        </p:nvPicPr>
        <p:blipFill rotWithShape="1">
          <a:blip r:embed="rId3">
            <a:extLst>
              <a:ext uri="{28A0092B-C50C-407E-A947-70E740481C1C}">
                <a14:useLocalDpi xmlns:a14="http://schemas.microsoft.com/office/drawing/2010/main" val="0"/>
              </a:ext>
            </a:extLst>
          </a:blip>
          <a:srcRect l="7366" r="12276"/>
          <a:stretch/>
        </p:blipFill>
        <p:spPr>
          <a:xfrm>
            <a:off x="0" y="228600"/>
            <a:ext cx="9144000" cy="6400800"/>
          </a:xfrm>
          <a:prstGeom prst="rect">
            <a:avLst/>
          </a:prstGeom>
        </p:spPr>
      </p:pic>
    </p:spTree>
    <p:extLst>
      <p:ext uri="{BB962C8B-B14F-4D97-AF65-F5344CB8AC3E}">
        <p14:creationId xmlns:p14="http://schemas.microsoft.com/office/powerpoint/2010/main" val="8023518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09600" y="609600"/>
            <a:ext cx="7772400" cy="5830332"/>
          </a:xfrm>
        </p:spPr>
      </p:pic>
    </p:spTree>
    <p:extLst>
      <p:ext uri="{BB962C8B-B14F-4D97-AF65-F5344CB8AC3E}">
        <p14:creationId xmlns:p14="http://schemas.microsoft.com/office/powerpoint/2010/main" val="140958246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ti\Documents\Digital Pix\CMO 09\Matthiessen\DSCN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263" y="819150"/>
            <a:ext cx="6973887" cy="521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8621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rti\Documents\Digital Pix\CMO 06\Matthiessen\DSCN05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263" y="819150"/>
            <a:ext cx="6973887" cy="521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9988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B0A31-8834-4D69-9966-C75DC65B1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33725345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ti\Documents\Digital Pix\CMO 12\Mt Eschol\545774_10150911024424020_97628546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69932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ti\Documents\Digital Pix\CMO 04\Country Haven 04\Pink on the picke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61" t="17047" r="9361"/>
          <a:stretch/>
        </p:blipFill>
        <p:spPr bwMode="auto">
          <a:xfrm>
            <a:off x="0" y="0"/>
            <a:ext cx="9042400" cy="692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71916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Documents\Digital Pix\CMO 04\Tip River\Cowgirlscropp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8" t="-8594" r="-398" b="22132"/>
          <a:stretch/>
        </p:blipFill>
        <p:spPr bwMode="auto">
          <a:xfrm>
            <a:off x="1381125" y="-681038"/>
            <a:ext cx="6381750" cy="710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2626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rti\Documents\Digital Pix\CMO 09\Salamonie\DSCN4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088" y="819912"/>
            <a:ext cx="6973824" cy="521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57421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92409015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85800" y="457200"/>
            <a:ext cx="7680960" cy="5746527"/>
          </a:xfrm>
        </p:spPr>
      </p:pic>
    </p:spTree>
    <p:extLst>
      <p:ext uri="{BB962C8B-B14F-4D97-AF65-F5344CB8AC3E}">
        <p14:creationId xmlns:p14="http://schemas.microsoft.com/office/powerpoint/2010/main" val="419851056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ti\Documents\Digital Pix\CMO 09\Mt Eschol CMO\DSCF08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15" t="12153" r="25098" b="5680"/>
          <a:stretch/>
        </p:blipFill>
        <p:spPr bwMode="auto">
          <a:xfrm>
            <a:off x="1905000" y="-94149"/>
            <a:ext cx="5235389" cy="698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6245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arti\Documents\Digital Pix\CMO 11\banquet\DSC011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723"/>
            <a:ext cx="9149078" cy="686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1268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i\Documents\Digital Pix\CMO 09\08 banquet\DSCN38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8915400" cy="667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7793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ti\Documents\CMO CD 07\CMO prizes\800 pt she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9205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Users\Marti\Documents\CMO CD 07\CMO prizes\1000 rider pt cha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67529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Marti\Documents\CMO CD 07\CMO prizes\Rookie &amp; 5 RM awar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0329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ti\Documents\2010 season\banquet 10 season\CMO prizes\State Hi Pt. te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68104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i\Documents\Digital Pix\CMO 10\2010 season banquet\DSC00143.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57200"/>
            <a:ext cx="8406144" cy="630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3270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i\Documents\Digital Pix\CMO 05\Banquet 05\Pirate and wenc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 t="-6982" r="-3601" b="27242"/>
          <a:stretch/>
        </p:blipFill>
        <p:spPr bwMode="auto">
          <a:xfrm>
            <a:off x="1295400" y="-990600"/>
            <a:ext cx="6889376" cy="800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09395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52600" y="0"/>
            <a:ext cx="5867400" cy="6858000"/>
            <a:chOff x="1752600" y="0"/>
            <a:chExt cx="6477000" cy="6858000"/>
          </a:xfrm>
        </p:grpSpPr>
        <p:pic>
          <p:nvPicPr>
            <p:cNvPr id="128002" name="Picture 2" descr="http://www.wpmap.org/wp-content/uploads/2011/05/illinois.jpg"/>
            <p:cNvPicPr>
              <a:picLocks noChangeAspect="1" noChangeArrowheads="1"/>
            </p:cNvPicPr>
            <p:nvPr/>
          </p:nvPicPr>
          <p:blipFill>
            <a:blip r:embed="rId3" cstate="print"/>
            <a:srcRect l="8000" t="5168" r="14000" b="42636"/>
            <a:stretch>
              <a:fillRect/>
            </a:stretch>
          </p:blipFill>
          <p:spPr bwMode="auto">
            <a:xfrm>
              <a:off x="1752600" y="0"/>
              <a:ext cx="6477000" cy="6858000"/>
            </a:xfrm>
            <a:prstGeom prst="rect">
              <a:avLst/>
            </a:prstGeom>
            <a:noFill/>
          </p:spPr>
        </p:pic>
        <p:sp>
          <p:nvSpPr>
            <p:cNvPr id="3" name="5-Point Star 2"/>
            <p:cNvSpPr/>
            <p:nvPr/>
          </p:nvSpPr>
          <p:spPr bwMode="auto">
            <a:xfrm>
              <a:off x="5293360" y="197299"/>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4" name="5-Point Star 3"/>
            <p:cNvSpPr/>
            <p:nvPr/>
          </p:nvSpPr>
          <p:spPr bwMode="auto">
            <a:xfrm>
              <a:off x="2616200" y="2845216"/>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5" name="5-Point Star 4"/>
            <p:cNvSpPr/>
            <p:nvPr/>
          </p:nvSpPr>
          <p:spPr bwMode="auto">
            <a:xfrm>
              <a:off x="3738880" y="5316605"/>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6" name="5-Point Star 5"/>
            <p:cNvSpPr/>
            <p:nvPr/>
          </p:nvSpPr>
          <p:spPr bwMode="auto">
            <a:xfrm>
              <a:off x="5897880" y="4345702"/>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7" name="5-Point Star 6"/>
            <p:cNvSpPr/>
            <p:nvPr/>
          </p:nvSpPr>
          <p:spPr bwMode="auto">
            <a:xfrm>
              <a:off x="4343400" y="3463063"/>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8" name="5-Point Star 7"/>
            <p:cNvSpPr/>
            <p:nvPr/>
          </p:nvSpPr>
          <p:spPr bwMode="auto">
            <a:xfrm>
              <a:off x="7020560" y="2668688"/>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9" name="5-Point Star 8"/>
            <p:cNvSpPr/>
            <p:nvPr/>
          </p:nvSpPr>
          <p:spPr bwMode="auto">
            <a:xfrm>
              <a:off x="7366000" y="4698758"/>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1" name="5-Point Star 10"/>
            <p:cNvSpPr/>
            <p:nvPr/>
          </p:nvSpPr>
          <p:spPr bwMode="auto">
            <a:xfrm>
              <a:off x="3825240" y="4787022"/>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2" name="5-Point Star 11"/>
            <p:cNvSpPr/>
            <p:nvPr/>
          </p:nvSpPr>
          <p:spPr bwMode="auto">
            <a:xfrm>
              <a:off x="3566160" y="197299"/>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3" name="5-Point Star 12"/>
            <p:cNvSpPr/>
            <p:nvPr/>
          </p:nvSpPr>
          <p:spPr bwMode="auto">
            <a:xfrm>
              <a:off x="3220720" y="2315633"/>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4" name="5-Point Star 13"/>
            <p:cNvSpPr/>
            <p:nvPr/>
          </p:nvSpPr>
          <p:spPr bwMode="auto">
            <a:xfrm>
              <a:off x="6243320" y="6287508"/>
              <a:ext cx="345440" cy="353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6" name="5-Point Star 15"/>
            <p:cNvSpPr/>
            <p:nvPr/>
          </p:nvSpPr>
          <p:spPr bwMode="auto">
            <a:xfrm>
              <a:off x="4114800" y="0"/>
              <a:ext cx="353568" cy="350056"/>
            </a:xfrm>
            <a:prstGeom prst="star5">
              <a:avLst>
                <a:gd name="adj" fmla="val 19098"/>
                <a:gd name="hf" fmla="val 105146"/>
                <a:gd name="vf" fmla="val 110557"/>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8" name="5-Point Star 17"/>
            <p:cNvSpPr/>
            <p:nvPr/>
          </p:nvSpPr>
          <p:spPr bwMode="auto">
            <a:xfrm>
              <a:off x="5181600" y="25908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9" name="5-Point Star 18"/>
            <p:cNvSpPr/>
            <p:nvPr/>
          </p:nvSpPr>
          <p:spPr bwMode="auto">
            <a:xfrm>
              <a:off x="5486400" y="25908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133600" y="0"/>
            <a:ext cx="5486400" cy="6878326"/>
            <a:chOff x="2133600" y="0"/>
            <a:chExt cx="5486400" cy="6878326"/>
          </a:xfrm>
        </p:grpSpPr>
        <p:pic>
          <p:nvPicPr>
            <p:cNvPr id="209922" name="Picture 2" descr="http://geology.com/cities-map/map-of-indiana-cities.gif"/>
            <p:cNvPicPr>
              <a:picLocks noChangeAspect="1" noChangeArrowheads="1"/>
            </p:cNvPicPr>
            <p:nvPr/>
          </p:nvPicPr>
          <p:blipFill>
            <a:blip r:embed="rId3" cstate="print"/>
            <a:srcRect l="11120" b="23040"/>
            <a:stretch>
              <a:fillRect/>
            </a:stretch>
          </p:blipFill>
          <p:spPr bwMode="auto">
            <a:xfrm>
              <a:off x="2133600" y="0"/>
              <a:ext cx="5486400" cy="6878326"/>
            </a:xfrm>
            <a:prstGeom prst="rect">
              <a:avLst/>
            </a:prstGeom>
            <a:noFill/>
          </p:spPr>
        </p:pic>
        <p:sp>
          <p:nvSpPr>
            <p:cNvPr id="3" name="5-Point Star 2"/>
            <p:cNvSpPr/>
            <p:nvPr/>
          </p:nvSpPr>
          <p:spPr bwMode="auto">
            <a:xfrm>
              <a:off x="3886200" y="9906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4" name="5-Point Star 3"/>
            <p:cNvSpPr/>
            <p:nvPr/>
          </p:nvSpPr>
          <p:spPr bwMode="auto">
            <a:xfrm>
              <a:off x="4343400" y="11430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5" name="5-Point Star 4"/>
            <p:cNvSpPr/>
            <p:nvPr/>
          </p:nvSpPr>
          <p:spPr bwMode="auto">
            <a:xfrm>
              <a:off x="4572000" y="57912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6" name="5-Point Star 5"/>
            <p:cNvSpPr/>
            <p:nvPr/>
          </p:nvSpPr>
          <p:spPr bwMode="auto">
            <a:xfrm>
              <a:off x="5867400" y="20574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r>
                <a:rPr kumimoji="0" 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66" charset="0"/>
                </a:rPr>
                <a:t>vv</a:t>
              </a:r>
            </a:p>
          </p:txBody>
        </p:sp>
        <p:sp>
          <p:nvSpPr>
            <p:cNvPr id="7" name="5-Point Star 6"/>
            <p:cNvSpPr/>
            <p:nvPr/>
          </p:nvSpPr>
          <p:spPr bwMode="auto">
            <a:xfrm>
              <a:off x="2971800" y="6858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8" name="5-Point Star 7"/>
            <p:cNvSpPr/>
            <p:nvPr/>
          </p:nvSpPr>
          <p:spPr bwMode="auto">
            <a:xfrm>
              <a:off x="4038600" y="12192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9" name="5-Point Star 8"/>
            <p:cNvSpPr/>
            <p:nvPr/>
          </p:nvSpPr>
          <p:spPr bwMode="auto">
            <a:xfrm>
              <a:off x="2971800" y="4572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0" name="5-Point Star 9"/>
            <p:cNvSpPr/>
            <p:nvPr/>
          </p:nvSpPr>
          <p:spPr bwMode="auto">
            <a:xfrm>
              <a:off x="2590800" y="10668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r>
                <a:rPr kumimoji="0" 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66" charset="0"/>
                </a:rPr>
                <a:t>v</a:t>
              </a:r>
            </a:p>
          </p:txBody>
        </p:sp>
        <p:sp>
          <p:nvSpPr>
            <p:cNvPr id="11" name="5-Point Star 10"/>
            <p:cNvSpPr/>
            <p:nvPr/>
          </p:nvSpPr>
          <p:spPr bwMode="auto">
            <a:xfrm>
              <a:off x="4495800" y="2286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3" name="5-Point Star 12"/>
            <p:cNvSpPr/>
            <p:nvPr/>
          </p:nvSpPr>
          <p:spPr bwMode="auto">
            <a:xfrm>
              <a:off x="6629400" y="43434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4" name="5-Point Star 13"/>
            <p:cNvSpPr/>
            <p:nvPr/>
          </p:nvSpPr>
          <p:spPr bwMode="auto">
            <a:xfrm>
              <a:off x="6629400" y="5715000"/>
              <a:ext cx="353568" cy="350056"/>
            </a:xfrm>
            <a:prstGeom prst="star5">
              <a:avLst>
                <a:gd name="adj" fmla="val 22426"/>
                <a:gd name="hf" fmla="val 105146"/>
                <a:gd name="vf" fmla="val 110557"/>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800100" lvl="1" indent="-342900" fontAlgn="base">
                <a:spcBef>
                  <a:spcPct val="20000"/>
                </a:spcBef>
                <a:spcAft>
                  <a:spcPct val="0"/>
                </a:spcAft>
                <a:buClr>
                  <a:schemeClr val="hlink"/>
                </a:buClr>
                <a:buSzPct val="80000"/>
                <a:buFont typeface="Arial" charset="0"/>
                <a:buChar char="►"/>
              </a:pPr>
              <a:r>
                <a:rPr kumimoji="0" 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66" charset="0"/>
                </a:rPr>
                <a:t>v</a:t>
              </a:r>
            </a:p>
          </p:txBody>
        </p:sp>
        <p:sp>
          <p:nvSpPr>
            <p:cNvPr id="16" name="5-Point Star 15"/>
            <p:cNvSpPr/>
            <p:nvPr/>
          </p:nvSpPr>
          <p:spPr bwMode="auto">
            <a:xfrm>
              <a:off x="2819400" y="9906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8" name="5-Point Star 17"/>
            <p:cNvSpPr/>
            <p:nvPr/>
          </p:nvSpPr>
          <p:spPr bwMode="auto">
            <a:xfrm>
              <a:off x="3352800" y="1524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9" name="5-Point Star 18"/>
            <p:cNvSpPr/>
            <p:nvPr/>
          </p:nvSpPr>
          <p:spPr bwMode="auto">
            <a:xfrm>
              <a:off x="6172200" y="6096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21" name="5-Point Star 20"/>
            <p:cNvSpPr/>
            <p:nvPr/>
          </p:nvSpPr>
          <p:spPr bwMode="auto">
            <a:xfrm>
              <a:off x="4191000" y="14478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23" name="5-Point Star 22"/>
            <p:cNvSpPr/>
            <p:nvPr/>
          </p:nvSpPr>
          <p:spPr bwMode="auto">
            <a:xfrm>
              <a:off x="3048000" y="3810000"/>
              <a:ext cx="353568" cy="350056"/>
            </a:xfrm>
            <a:prstGeom prst="star5">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21149" r="9668"/>
          <a:stretch/>
        </p:blipFill>
        <p:spPr>
          <a:xfrm>
            <a:off x="132377" y="228600"/>
            <a:ext cx="8879245" cy="5859256"/>
          </a:xfrm>
        </p:spPr>
      </p:pic>
    </p:spTree>
    <p:extLst>
      <p:ext uri="{BB962C8B-B14F-4D97-AF65-F5344CB8AC3E}">
        <p14:creationId xmlns:p14="http://schemas.microsoft.com/office/powerpoint/2010/main" val="97694234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Come join us!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27462" t="24399" r="25936" b="38632"/>
          <a:stretch>
            <a:fillRect/>
          </a:stretch>
        </p:blipFill>
        <p:spPr>
          <a:xfrm>
            <a:off x="1066800" y="1752599"/>
            <a:ext cx="7010400" cy="4170677"/>
          </a:xfrm>
        </p:spPr>
      </p:pic>
    </p:spTree>
    <p:extLst>
      <p:ext uri="{BB962C8B-B14F-4D97-AF65-F5344CB8AC3E}">
        <p14:creationId xmlns:p14="http://schemas.microsoft.com/office/powerpoint/2010/main" val="20185397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rti\Documents\Digital Pix\CMO 09\Mt Eschol CMO\DSCF09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1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MO Marker Finding Instructional">
            <a:hlinkClick r:id="" action="ppaction://media"/>
            <a:extLst>
              <a:ext uri="{FF2B5EF4-FFF2-40B4-BE49-F238E27FC236}">
                <a16:creationId xmlns:a16="http://schemas.microsoft.com/office/drawing/2014/main" id="{0CFAEF87-BA4D-45EF-84D7-CBD7C33BAE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8200" y="1600200"/>
            <a:ext cx="3048000" cy="2286000"/>
          </a:xfrm>
          <a:prstGeom prst="rect">
            <a:avLst/>
          </a:prstGeom>
        </p:spPr>
      </p:pic>
      <p:sp>
        <p:nvSpPr>
          <p:cNvPr id="4" name="TextBox 3">
            <a:extLst>
              <a:ext uri="{FF2B5EF4-FFF2-40B4-BE49-F238E27FC236}">
                <a16:creationId xmlns:a16="http://schemas.microsoft.com/office/drawing/2014/main" id="{E4CBB695-042F-4027-B8B6-A1CF3A5F66A8}"/>
              </a:ext>
            </a:extLst>
          </p:cNvPr>
          <p:cNvSpPr txBox="1"/>
          <p:nvPr/>
        </p:nvSpPr>
        <p:spPr>
          <a:xfrm>
            <a:off x="2743200" y="5257800"/>
            <a:ext cx="4953000" cy="1200329"/>
          </a:xfrm>
          <a:prstGeom prst="rect">
            <a:avLst/>
          </a:prstGeom>
          <a:noFill/>
        </p:spPr>
        <p:txBody>
          <a:bodyPr wrap="square" rtlCol="0">
            <a:spAutoFit/>
          </a:bodyPr>
          <a:lstStyle/>
          <a:p>
            <a:endParaRPr lang="en-US" sz="2400" dirty="0"/>
          </a:p>
          <a:p>
            <a:r>
              <a:rPr lang="en-US" sz="2400" dirty="0"/>
              <a:t>Website: </a:t>
            </a:r>
            <a:r>
              <a:rPr lang="en-US" sz="2400" dirty="0">
                <a:hlinkClick r:id="rId7"/>
              </a:rPr>
              <a:t>www.nacmo.org</a:t>
            </a:r>
            <a:r>
              <a:rPr lang="en-US" sz="2400" dirty="0"/>
              <a:t>          FB: IN/IL CMO</a:t>
            </a:r>
          </a:p>
        </p:txBody>
      </p:sp>
    </p:spTree>
    <p:extLst>
      <p:ext uri="{BB962C8B-B14F-4D97-AF65-F5344CB8AC3E}">
        <p14:creationId xmlns:p14="http://schemas.microsoft.com/office/powerpoint/2010/main" val="184285829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A3E40-8142-475E-86E5-BEADC5204BE5}"/>
              </a:ext>
            </a:extLst>
          </p:cNvPr>
          <p:cNvSpPr>
            <a:spLocks noGrp="1"/>
          </p:cNvSpPr>
          <p:nvPr>
            <p:ph type="title"/>
          </p:nvPr>
        </p:nvSpPr>
        <p:spPr/>
        <p:txBody>
          <a:bodyPr/>
          <a:lstStyle/>
          <a:p>
            <a:endParaRPr lang="en-US"/>
          </a:p>
        </p:txBody>
      </p:sp>
      <p:pic>
        <p:nvPicPr>
          <p:cNvPr id="4" name="This is CMO video">
            <a:hlinkClick r:id="" action="ppaction://media"/>
            <a:extLst>
              <a:ext uri="{FF2B5EF4-FFF2-40B4-BE49-F238E27FC236}">
                <a16:creationId xmlns:a16="http://schemas.microsoft.com/office/drawing/2014/main" id="{D1DEF5DE-8FF3-4559-ADF1-8D1F9BE750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148497078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arti\Documents\Digital Pix\CMO 09\Mt Eschol CMO\DSCF09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8" t="-10485" r="-1538" b="10485"/>
          <a:stretch/>
        </p:blipFill>
        <p:spPr bwMode="auto">
          <a:xfrm>
            <a:off x="-3276600" y="-2895600"/>
            <a:ext cx="14859000" cy="1162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1642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80000"/>
          <a:buFont typeface="Arial" charset="0"/>
          <a:buChar char="►"/>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10097</TotalTime>
  <Words>2409</Words>
  <Application>Microsoft Office PowerPoint</Application>
  <PresentationFormat>On-screen Show (4:3)</PresentationFormat>
  <Paragraphs>218</Paragraphs>
  <Slides>82</Slides>
  <Notes>75</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82</vt:i4>
      </vt:variant>
    </vt:vector>
  </HeadingPairs>
  <TitlesOfParts>
    <vt:vector size="92" baseType="lpstr">
      <vt:lpstr>Arial</vt:lpstr>
      <vt:lpstr>Calibri</vt:lpstr>
      <vt:lpstr>Comic Sans MS</vt:lpstr>
      <vt:lpstr>Tahoma</vt:lpstr>
      <vt:lpstr>Wingdings</vt:lpstr>
      <vt:lpstr>Office Theme</vt:lpstr>
      <vt:lpstr>Compass</vt:lpstr>
      <vt:lpstr>1_Compass</vt:lpstr>
      <vt:lpstr>3_Compass</vt:lpstr>
      <vt:lpstr>4_Compass</vt:lpstr>
      <vt:lpstr>PowerPoint Presentation</vt:lpstr>
      <vt:lpstr>PowerPoint Presentation</vt:lpstr>
      <vt:lpstr>PowerPoint Presentation</vt:lpstr>
      <vt:lpstr>PowerPoint Presentation</vt:lpstr>
      <vt:lpstr>NACMO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Treasure Hunt on Horseback</vt:lpstr>
      <vt:lpstr>PowerPoint Presentation</vt:lpstr>
      <vt:lpstr>PowerPoint Presentation</vt:lpstr>
      <vt:lpstr>PowerPoint Presentation</vt:lpstr>
      <vt:lpstr>PowerPoint Presentation</vt:lpstr>
      <vt:lpstr>PowerPoint Presentation</vt:lpstr>
      <vt:lpstr>Decide on your route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Plates must be visible from horseback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Unsportsmanlike behavior</vt:lpstr>
      <vt:lpstr>Flat walk only in camp</vt:lpstr>
      <vt:lpstr>Split up then regroup</vt:lpstr>
      <vt:lpstr>PowerPoint Presentation</vt:lpstr>
      <vt:lpstr>PowerPoint Presentation</vt:lpstr>
      <vt:lpstr>Equines must be at least 3 years old to compete</vt:lpstr>
      <vt:lpstr>All riders welcome!</vt:lpstr>
      <vt:lpstr>Costs</vt:lpstr>
      <vt:lpstr>What about the points?</vt:lpstr>
      <vt:lpstr>Talk to each other – don’t call!</vt:lpstr>
      <vt:lpstr>AWARDS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Come join 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dc:creator>
  <cp:lastModifiedBy>marti caldwell</cp:lastModifiedBy>
  <cp:revision>132</cp:revision>
  <dcterms:created xsi:type="dcterms:W3CDTF">2006-08-16T00:00:00Z</dcterms:created>
  <dcterms:modified xsi:type="dcterms:W3CDTF">2022-04-06T22:13:03Z</dcterms:modified>
</cp:coreProperties>
</file>